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94" r:id="rId5"/>
    <p:sldId id="663" r:id="rId6"/>
    <p:sldId id="652" r:id="rId7"/>
    <p:sldId id="648" r:id="rId8"/>
    <p:sldId id="667" r:id="rId9"/>
    <p:sldId id="631" r:id="rId10"/>
    <p:sldId id="668" r:id="rId11"/>
    <p:sldId id="672" r:id="rId12"/>
    <p:sldId id="675" r:id="rId13"/>
    <p:sldId id="674" r:id="rId14"/>
    <p:sldId id="670" r:id="rId15"/>
    <p:sldId id="669" r:id="rId16"/>
    <p:sldId id="671" r:id="rId17"/>
    <p:sldId id="673" r:id="rId18"/>
    <p:sldId id="664" r:id="rId19"/>
    <p:sldId id="681" r:id="rId20"/>
    <p:sldId id="682" r:id="rId21"/>
    <p:sldId id="676" r:id="rId22"/>
    <p:sldId id="677" r:id="rId23"/>
    <p:sldId id="679" r:id="rId24"/>
    <p:sldId id="680" r:id="rId25"/>
    <p:sldId id="678" r:id="rId26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pos="2880">
          <p15:clr>
            <a:srgbClr val="A4A3A4"/>
          </p15:clr>
        </p15:guide>
        <p15:guide id="5" pos="453">
          <p15:clr>
            <a:srgbClr val="A4A3A4"/>
          </p15:clr>
        </p15:guide>
        <p15:guide id="6" pos="5306">
          <p15:clr>
            <a:srgbClr val="A4A3A4"/>
          </p15:clr>
        </p15:guide>
        <p15:guide id="7" pos="2766">
          <p15:clr>
            <a:srgbClr val="A4A3A4"/>
          </p15:clr>
        </p15:guide>
        <p15:guide id="8" pos="2994">
          <p15:clr>
            <a:srgbClr val="A4A3A4"/>
          </p15:clr>
        </p15:guide>
        <p15:guide id="9" pos="1921">
          <p15:clr>
            <a:srgbClr val="A4A3A4"/>
          </p15:clr>
        </p15:guide>
        <p15:guide id="10" pos="2150">
          <p15:clr>
            <a:srgbClr val="A4A3A4"/>
          </p15:clr>
        </p15:guide>
        <p15:guide id="11" pos="3614">
          <p15:clr>
            <a:srgbClr val="A4A3A4"/>
          </p15:clr>
        </p15:guide>
        <p15:guide id="12" pos="383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ello Simon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E53C7"/>
    <a:srgbClr val="7E53E3"/>
    <a:srgbClr val="009999"/>
    <a:srgbClr val="33CCCC"/>
    <a:srgbClr val="757283"/>
    <a:srgbClr val="5F5F5F"/>
    <a:srgbClr val="CBEA28"/>
    <a:srgbClr val="1C0B5F"/>
    <a:srgbClr val="00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5" autoAdjust="0"/>
    <p:restoredTop sz="86473" autoAdjust="0"/>
  </p:normalViewPr>
  <p:slideViewPr>
    <p:cSldViewPr snapToGrid="0">
      <p:cViewPr>
        <p:scale>
          <a:sx n="50" d="100"/>
          <a:sy n="50" d="100"/>
        </p:scale>
        <p:origin x="-1048" y="-543"/>
      </p:cViewPr>
      <p:guideLst>
        <p:guide orient="horz" pos="1620"/>
        <p:guide orient="horz" pos="1008"/>
        <p:guide orient="horz" pos="2981"/>
        <p:guide pos="2880"/>
        <p:guide pos="453"/>
        <p:guide pos="5306"/>
        <p:guide pos="2766"/>
        <p:guide pos="2994"/>
        <p:guide pos="1921"/>
        <p:guide pos="2150"/>
        <p:guide pos="3614"/>
        <p:guide pos="3838"/>
      </p:guideLst>
    </p:cSldViewPr>
  </p:slideViewPr>
  <p:outlineViewPr>
    <p:cViewPr>
      <p:scale>
        <a:sx n="33" d="100"/>
        <a:sy n="33" d="100"/>
      </p:scale>
      <p:origin x="0" y="5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9A5A1-C270-4E33-80B3-7D8AFD1A976E}" type="datetimeFigureOut">
              <a:rPr lang="en-GB" smtClean="0"/>
              <a:t>4.6.18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Week 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CE635-F632-4C73-A875-475FD18DCE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5459-5622-4A04-9920-36BE1E4270F4}" type="datetimeFigureOut">
              <a:rPr lang="en-GB" smtClean="0"/>
              <a:t>4.6.18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Week 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F6F7-670B-4B40-981E-B478ECEEF7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Rustle bag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9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beekeeper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57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9" y="270000"/>
            <a:ext cx="2082687" cy="594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76" y="743846"/>
            <a:ext cx="5806124" cy="4407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296000"/>
            <a:ext cx="7704000" cy="7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38" y="3597864"/>
            <a:ext cx="3852862" cy="124213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00" y="2079000"/>
            <a:ext cx="3852000" cy="270000"/>
          </a:xfrm>
          <a:prstGeom prst="rect">
            <a:avLst/>
          </a:prstGeom>
        </p:spPr>
        <p:txBody>
          <a:bodyPr anchor="t"/>
          <a:lstStyle>
            <a:lvl1pPr>
              <a:defRPr sz="1500"/>
            </a:lvl1pPr>
          </a:lstStyle>
          <a:p>
            <a:r>
              <a:rPr lang="en-US" smtClean="0"/>
              <a:t>2018-W21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63"/>
            <a:ext cx="7704000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216" y="4876516"/>
            <a:ext cx="1907232" cy="135000"/>
          </a:xfrm>
        </p:spPr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="" xmlns:a16="http://schemas.microsoft.com/office/drawing/2014/main" id="{4499FD8A-F5AF-4843-8CD3-BBA53D6A8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9" y="99863"/>
            <a:ext cx="1106178" cy="4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00" y="4767263"/>
            <a:ext cx="1835224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2018-W21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00" y="4767263"/>
            <a:ext cx="1835224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2018-W21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9" y="270000"/>
            <a:ext cx="2082687" cy="594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76" y="743846"/>
            <a:ext cx="5806124" cy="4407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296000"/>
            <a:ext cx="7704000" cy="7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3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76" y="743846"/>
            <a:ext cx="5806124" cy="4407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296000"/>
            <a:ext cx="7704000" cy="75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1" y="270000"/>
            <a:ext cx="2082687" cy="5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76" y="743846"/>
            <a:ext cx="5806124" cy="4407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296000"/>
            <a:ext cx="7704000" cy="75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38" y="3597864"/>
            <a:ext cx="3852862" cy="124213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00" y="2079000"/>
            <a:ext cx="3852000" cy="270000"/>
          </a:xfrm>
          <a:prstGeom prst="rect">
            <a:avLst/>
          </a:prstGeom>
        </p:spPr>
        <p:txBody>
          <a:bodyPr anchor="t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2018-W21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1" y="270000"/>
            <a:ext cx="2082687" cy="5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/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00200"/>
            <a:ext cx="7704000" cy="3131344"/>
          </a:xfrm>
        </p:spPr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1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600200"/>
            <a:ext cx="3671025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52975" y="1600200"/>
            <a:ext cx="3670300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8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600200"/>
            <a:ext cx="2329590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407037" y="1600200"/>
            <a:ext cx="2330188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2825" y="1600200"/>
            <a:ext cx="2330450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600200"/>
            <a:ext cx="2329590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407037" y="1600200"/>
            <a:ext cx="5016238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5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600200"/>
            <a:ext cx="5017226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2825" y="1600200"/>
            <a:ext cx="2330450" cy="31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756001"/>
            <a:ext cx="7703275" cy="1021556"/>
          </a:xfrm>
        </p:spPr>
        <p:txBody>
          <a:bodyPr anchor="t">
            <a:normAutofit/>
          </a:bodyPr>
          <a:lstStyle>
            <a:lvl1pPr algn="l">
              <a:defRPr sz="2300" b="0" cap="none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000"/>
            <a:ext cx="9144019" cy="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6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6471"/>
            <a:ext cx="7704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974691"/>
            <a:ext cx="7704000" cy="37568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4866468"/>
            <a:ext cx="1907232" cy="135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D82D1AF-4C4A-4C3E-A56C-20E117958A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1" r:id="rId3"/>
    <p:sldLayoutId id="2147483650" r:id="rId4"/>
    <p:sldLayoutId id="2147483657" r:id="rId5"/>
    <p:sldLayoutId id="2147483658" r:id="rId6"/>
    <p:sldLayoutId id="2147483665" r:id="rId7"/>
    <p:sldLayoutId id="2147483666" r:id="rId8"/>
    <p:sldLayoutId id="2147483651" r:id="rId9"/>
    <p:sldLayoutId id="2147483654" r:id="rId10"/>
    <p:sldLayoutId id="2147483655" r:id="rId11"/>
    <p:sldLayoutId id="2147483664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1500"/>
        </a:spcBef>
        <a:buFont typeface="Arial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6000"/>
        </a:lnSpc>
        <a:spcBef>
          <a:spcPts val="15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6000"/>
        </a:lnSpc>
        <a:spcBef>
          <a:spcPts val="15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65113" indent="-265113" algn="l" defTabSz="914400" rtl="0" eaLnBrk="1" latinLnBrk="0" hangingPunct="1">
        <a:lnSpc>
          <a:spcPct val="96000"/>
        </a:lnSpc>
        <a:spcBef>
          <a:spcPts val="1500"/>
        </a:spcBef>
        <a:buClr>
          <a:schemeClr val="tx2"/>
        </a:buClr>
        <a:buFont typeface="+mj-lt"/>
        <a:buAutoNum type="arabi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42925" indent="-277813" algn="l" defTabSz="914400" rtl="0" eaLnBrk="1" latinLnBrk="0" hangingPunct="1">
        <a:lnSpc>
          <a:spcPct val="96000"/>
        </a:lnSpc>
        <a:spcBef>
          <a:spcPts val="1500"/>
        </a:spcBef>
        <a:buClr>
          <a:schemeClr val="tx2"/>
        </a:buClr>
        <a:buFont typeface="+mj-lt"/>
        <a:buAutoNum type="arabi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raeuer.ch/download/plastic.pptx" TargetMode="External"/><Relationship Id="rId2" Type="http://schemas.openxmlformats.org/officeDocument/2006/relationships/hyperlink" Target="http://braeuer.ch/download/inter_en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699490"/>
            <a:ext cx="3248025" cy="781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944" y="2427730"/>
            <a:ext cx="7896112" cy="12961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6000"/>
              </a:lnSpc>
              <a:spcBef>
                <a:spcPts val="1500"/>
              </a:spcBef>
            </a:pP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93F41927-4E52-4619-8790-47525DAB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833" y="805031"/>
            <a:ext cx="1917648" cy="284425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C68E98BA-1F6C-47D5-A4CA-85D13F56F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68" y="805031"/>
            <a:ext cx="1924776" cy="284425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010E8BC3-34B7-485F-95FF-E7D45CB56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065" y="3888470"/>
            <a:ext cx="9349039" cy="1281463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4294967295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Repair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10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rtl="0" eaLnBrk="1" latinLnBrk="0" hangingPunct="1"/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Repair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Cafes</a:t>
            </a:r>
            <a:endParaRPr lang="en-GB" sz="1600" dirty="0" smtClean="0">
              <a:effectLst/>
            </a:endParaRPr>
          </a:p>
          <a:p>
            <a:pPr rtl="0" eaLnBrk="1" fontAlgn="auto" latinLnBrk="0" hangingPunct="1"/>
            <a:r>
              <a:rPr lang="en-GB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Next: 09.06.2018</a:t>
            </a:r>
          </a:p>
          <a:p>
            <a:pPr lvl="1" rtl="0" eaLnBrk="1" fontAlgn="auto" latinLnBrk="0" hangingPunct="1"/>
            <a:r>
              <a:rPr lang="en-GB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Zug: </a:t>
            </a:r>
            <a:r>
              <a:rPr lang="en-GB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Schulhaus</a:t>
            </a:r>
            <a:r>
              <a:rPr lang="en-GB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Athene</a:t>
            </a:r>
          </a:p>
          <a:p>
            <a:pPr lvl="1" rtl="0" eaLnBrk="1" fontAlgn="auto" latinLnBrk="0" hangingPunct="1"/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Luzern: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Neubad</a:t>
            </a:r>
            <a:endParaRPr lang="de-DE" sz="1600" b="1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eaLnBrk="1" fontAlgn="auto" latinLnBrk="0" hangingPunct="1"/>
            <a:r>
              <a:rPr lang="en-GB" dirty="0" smtClean="0">
                <a:effectLst/>
              </a:rPr>
              <a:t>https://repair-cafe.ch</a:t>
            </a:r>
          </a:p>
          <a:p>
            <a:endParaRPr lang="en-GB" dirty="0"/>
          </a:p>
        </p:txBody>
      </p:sp>
      <p:pic>
        <p:nvPicPr>
          <p:cNvPr id="6146" name="Picture 2" descr="https://www.zug4you.ch/cms/ig/contentpix/3bb585ea00014b0e3ebe4c6dd165a35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24538"/>
            <a:ext cx="4581471" cy="44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Reuse </a:t>
            </a:r>
            <a:r>
              <a:rPr lang="de-DE" dirty="0" err="1" smtClean="0"/>
              <a:t>it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11</a:t>
            </a:fld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 dirty="0" smtClean="0"/>
              <a:t>Brockenhäuser</a:t>
            </a:r>
          </a:p>
          <a:p>
            <a:r>
              <a:rPr lang="de-DE" dirty="0" smtClean="0"/>
              <a:t>Internet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platforms</a:t>
            </a:r>
            <a:endParaRPr lang="de-DE" baseline="0" dirty="0" smtClean="0"/>
          </a:p>
          <a:p>
            <a:pPr lvl="1"/>
            <a:r>
              <a:rPr lang="de-DE" dirty="0" smtClean="0"/>
              <a:t>Ebay, </a:t>
            </a:r>
            <a:r>
              <a:rPr lang="de-DE" dirty="0" err="1" smtClean="0"/>
              <a:t>ricardo</a:t>
            </a:r>
            <a:endParaRPr lang="de-DE" dirty="0" smtClean="0"/>
          </a:p>
          <a:p>
            <a:pPr marL="180975" marR="0" lvl="1" indent="-180975" algn="l" defTabSz="914400" rtl="0" eaLnBrk="1" fontAlgn="auto" latinLnBrk="0" hangingPunct="1">
              <a:lnSpc>
                <a:spcPct val="96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Tutti, </a:t>
            </a:r>
            <a:r>
              <a:rPr lang="de-DE" dirty="0" err="1" smtClean="0"/>
              <a:t>Anibis</a:t>
            </a:r>
            <a:r>
              <a:rPr lang="de-DE" dirty="0" smtClean="0"/>
              <a:t> </a:t>
            </a:r>
            <a:endParaRPr lang="en-GB" dirty="0" smtClean="0"/>
          </a:p>
          <a:p>
            <a:pPr lvl="1"/>
            <a:r>
              <a:rPr lang="de-DE" dirty="0" err="1" smtClean="0"/>
              <a:t>Exsila</a:t>
            </a:r>
            <a:endParaRPr lang="de-DE" dirty="0" smtClean="0"/>
          </a:p>
        </p:txBody>
      </p:sp>
      <p:pic>
        <p:nvPicPr>
          <p:cNvPr id="7170" name="Picture 2" descr="http://remar.ch/wp-content/uploads/2014/02/Brocki-Zurich-3-e1403008180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23" y="2044931"/>
            <a:ext cx="6759677" cy="26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12</a:t>
            </a:fld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6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600" b="1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Whale dies from eating more than 80 plastic bags</a:t>
            </a:r>
          </a:p>
          <a:p>
            <a:pPr marL="0" marR="0" indent="0" algn="l" defTabSz="914400" rtl="0" eaLnBrk="1" fontAlgn="auto" latinLnBrk="0" hangingPunct="1">
              <a:lnSpc>
                <a:spcPct val="96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600" b="1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New EU rules to reduce marine litter</a:t>
            </a:r>
          </a:p>
          <a:p>
            <a:pPr marL="0" marR="0" indent="0" algn="l" defTabSz="914400" rtl="0" eaLnBrk="1" fontAlgn="auto" latinLnBrk="0" hangingPunct="1">
              <a:lnSpc>
                <a:spcPct val="96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	</a:t>
            </a:r>
            <a:endParaRPr lang="en-GB" sz="1600" b="1" i="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AutoShape 8" descr="Some of the plastic bags extracted from a whaleâs stomach in Thailan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Bildergebnis fÃ¼r Whale dies from eating more than 80 plastic 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34" y="1620078"/>
            <a:ext cx="4401367" cy="30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Recycle </a:t>
            </a:r>
            <a:r>
              <a:rPr lang="de-DE" dirty="0" err="1" smtClean="0"/>
              <a:t>it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13</a:t>
            </a:fld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DE" dirty="0" smtClean="0"/>
              <a:t>Most </a:t>
            </a:r>
            <a:r>
              <a:rPr lang="de-DE" dirty="0" err="1" smtClean="0"/>
              <a:t>important</a:t>
            </a:r>
            <a:r>
              <a:rPr lang="de-DE" dirty="0" smtClean="0"/>
              <a:t>: do not </a:t>
            </a:r>
            <a:r>
              <a:rPr lang="de-DE" dirty="0" err="1" smtClean="0"/>
              <a:t>throw</a:t>
            </a:r>
            <a:r>
              <a:rPr lang="de-DE" dirty="0" smtClean="0"/>
              <a:t> non-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nature</a:t>
            </a:r>
            <a:endParaRPr lang="de-DE" dirty="0" smtClean="0"/>
          </a:p>
          <a:p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Second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: separate </a:t>
            </a:r>
            <a:r>
              <a:rPr lang="en-GB" dirty="0" smtClean="0"/>
              <a:t>compost</a:t>
            </a:r>
          </a:p>
          <a:p>
            <a:r>
              <a:rPr lang="de-DE" dirty="0" smtClean="0"/>
              <a:t>Recycle!</a:t>
            </a:r>
            <a:endParaRPr lang="en-GB" dirty="0" smtClean="0"/>
          </a:p>
        </p:txBody>
      </p:sp>
      <p:pic>
        <p:nvPicPr>
          <p:cNvPr id="9218" name="Picture 2" descr="Bildergebnis fÃ¼r plastic bags dese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59" y="1771583"/>
            <a:ext cx="5059111" cy="337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Waste</a:t>
            </a:r>
            <a:r>
              <a:rPr lang="de-DE" dirty="0" smtClean="0"/>
              <a:t> 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Switzerland</a:t>
            </a:r>
            <a:r>
              <a:rPr lang="de-DE" baseline="0" dirty="0" smtClean="0"/>
              <a:t>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14</a:t>
            </a:fld>
            <a:endParaRPr lang="en-GB"/>
          </a:p>
        </p:txBody>
      </p:sp>
      <p:pic>
        <p:nvPicPr>
          <p:cNvPr id="3074" name="Picture 2" descr="https://www.swissinfo.ch/blob/42382746/e5c1b97240e0f42da872737bfb44a9e6/dfae-infographic-recycling-2015-jpg-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7"/>
          <a:stretch/>
        </p:blipFill>
        <p:spPr bwMode="auto">
          <a:xfrm>
            <a:off x="262958" y="695038"/>
            <a:ext cx="8631360" cy="41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children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?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15</a:t>
            </a:fld>
            <a:endParaRPr lang="en-GB"/>
          </a:p>
        </p:txBody>
      </p:sp>
      <p:pic>
        <p:nvPicPr>
          <p:cNvPr id="1026" name="Picture 2" descr="https://s3-eu-central-1.amazonaws.com/cg.v1.cdn.dev/images/2016/03/02100911/iStock_000012492527_Full75-e1456909771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649369"/>
            <a:ext cx="3980110" cy="29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>
          <a:xfrm>
            <a:off x="720000" y="1148315"/>
            <a:ext cx="7704000" cy="4168809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888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children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?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16</a:t>
            </a:fld>
            <a:endParaRPr lang="en-GB"/>
          </a:p>
        </p:txBody>
      </p:sp>
      <p:pic>
        <p:nvPicPr>
          <p:cNvPr id="1026" name="Picture 2" descr="https://s3-eu-central-1.amazonaws.com/cg.v1.cdn.dev/images/2016/03/02100911/iStock_000012492527_Full75-e1456909771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1027051"/>
            <a:ext cx="3980110" cy="29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Ã¼r enfants choux trou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52" y="1026699"/>
            <a:ext cx="4478148" cy="29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>
          <a:xfrm>
            <a:off x="720000" y="963115"/>
            <a:ext cx="7704000" cy="4168809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Switzerland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canton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canton</a:t>
            </a:r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0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Plastic</a:t>
            </a:r>
            <a:r>
              <a:rPr lang="de-DE" dirty="0" smtClean="0"/>
              <a:t> Recycling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17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6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600" b="1" i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Polyethylene terephthalate: </a:t>
            </a:r>
            <a:r>
              <a:rPr lang="de-DE" sz="1600" b="1" i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only drink</a:t>
            </a:r>
            <a:r>
              <a:rPr lang="de-DE" sz="1600" b="1" i="0" kern="1200" baseline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bottles</a:t>
            </a:r>
            <a:endParaRPr lang="en-GB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96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600" b="1" i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Polyethylene: </a:t>
            </a:r>
            <a:r>
              <a:rPr lang="de-DE" sz="1600" b="1" i="0" kern="120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lang="de-DE" sz="1600" b="1" i="0" kern="1200" baseline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bottles.</a:t>
            </a:r>
            <a:endParaRPr lang="en-GB"/>
          </a:p>
        </p:txBody>
      </p:sp>
      <p:pic>
        <p:nvPicPr>
          <p:cNvPr id="2050" name="Picture 2" descr="D:\Dropbox\Kamera-Uploads\2018-06-02 13.00.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10459"/>
          <a:stretch/>
        </p:blipFill>
        <p:spPr bwMode="auto">
          <a:xfrm>
            <a:off x="4024778" y="1825484"/>
            <a:ext cx="4034000" cy="29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ropbox\Kamera-Uploads\2018-04-28 12.52.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r="-13554"/>
          <a:stretch/>
        </p:blipFill>
        <p:spPr bwMode="auto">
          <a:xfrm rot="5400000">
            <a:off x="390925" y="2561038"/>
            <a:ext cx="3362533" cy="18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 </a:t>
            </a:r>
            <a:r>
              <a:rPr lang="de-DE" dirty="0" smtClean="0"/>
              <a:t>&amp; Facts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18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Bildergebnis fÃ¼r Fun with pl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87" y="96837"/>
            <a:ext cx="4061701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Bao</a:t>
            </a:r>
            <a:r>
              <a:rPr lang="en-GB" dirty="0" smtClean="0"/>
              <a:t> </a:t>
            </a:r>
            <a:r>
              <a:rPr lang="en-GB" dirty="0" err="1" smtClean="0"/>
              <a:t>Xishun</a:t>
            </a:r>
            <a:r>
              <a:rPr lang="en-GB" dirty="0" smtClean="0"/>
              <a:t> Saves Dolphins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19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>
          <a:xfrm>
            <a:off x="720001" y="974691"/>
            <a:ext cx="3041772" cy="3756854"/>
          </a:xfrm>
        </p:spPr>
        <p:txBody>
          <a:bodyPr/>
          <a:lstStyle/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world's second tallest man,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Bao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Xishun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used his long arms reaching 1.06m to remove plastic from the stomachs of 2 dolphins, which ultimately saved their lives after trainers tried numerous other methods.</a:t>
            </a:r>
          </a:p>
        </p:txBody>
      </p:sp>
      <p:pic>
        <p:nvPicPr>
          <p:cNvPr id="10242" name="Picture 2" descr="Bildergebnis fÃ¼r Bao Xish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13" y="990401"/>
            <a:ext cx="4314261" cy="35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Micha</a:t>
            </a:r>
            <a:r>
              <a:rPr lang="de-DE" baseline="0" dirty="0" smtClean="0"/>
              <a:t> Bräuer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2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>
          <a:xfrm>
            <a:off x="720000" y="736155"/>
            <a:ext cx="7704000" cy="375685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Dipl.-Wirtsch.-Ing</a:t>
            </a:r>
            <a:r>
              <a:rPr lang="de-DE" dirty="0" smtClean="0"/>
              <a:t>.</a:t>
            </a:r>
            <a:r>
              <a:rPr lang="de-DE" sz="1600" b="1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eaLnBrk="1" latinLnBrk="0" hangingPunct="1">
              <a:spcBef>
                <a:spcPts val="1200"/>
              </a:spcBef>
            </a:pPr>
            <a:r>
              <a:rPr lang="de-DE" sz="1600" b="1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Adult </a:t>
            </a:r>
            <a:r>
              <a:rPr lang="de-DE" sz="1600" b="1" kern="1200" baseline="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Educator</a:t>
            </a:r>
            <a:endParaRPr lang="en-GB" dirty="0" smtClean="0">
              <a:effectLst/>
            </a:endParaRPr>
          </a:p>
          <a:p>
            <a:pPr rtl="0" eaLnBrk="1" latinLnBrk="0" hangingPunct="1">
              <a:spcBef>
                <a:spcPts val="1200"/>
              </a:spcBef>
            </a:pP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Member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swiss</a:t>
            </a:r>
            <a:r>
              <a:rPr lang="de-DE" sz="1600" b="1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environmental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endParaRPr lang="en-GB" dirty="0" smtClean="0">
              <a:effectLst/>
            </a:endParaRPr>
          </a:p>
          <a:p>
            <a:pPr lvl="0" rtl="0" eaLnBrk="1" latinLnBrk="0" hangingPunct="1">
              <a:spcBef>
                <a:spcPts val="1200"/>
              </a:spcBef>
            </a:pP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de-DE" sz="1600" b="1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600" b="1" kern="1200" baseline="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Parliament</a:t>
            </a:r>
            <a:r>
              <a:rPr lang="de-DE" sz="1600" b="1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600" b="1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spcBef>
                <a:spcPts val="1200"/>
              </a:spcBef>
            </a:pP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http://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braeuer.ch/download/inter_en.pdf</a:t>
            </a:r>
          </a:p>
          <a:p>
            <a:pPr>
              <a:spcBef>
                <a:spcPts val="1200"/>
              </a:spcBef>
            </a:pP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http://braeuer.ch/download/plastic.pptx</a:t>
            </a:r>
            <a:endParaRPr lang="de-DE" sz="1600" b="1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*1967 in Germany,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2001 in </a:t>
            </a:r>
            <a:r>
              <a:rPr lang="de-DE" sz="1600" b="1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Switzerland</a:t>
            </a:r>
            <a:endParaRPr lang="en-GB" dirty="0"/>
          </a:p>
        </p:txBody>
      </p:sp>
      <p:pic>
        <p:nvPicPr>
          <p:cNvPr id="5" name="Picture 2" descr="D:\Google Drive\Fotos\Micha\DSC06149 CV-Foto Ausschnit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21" y="3465709"/>
            <a:ext cx="5702531" cy="16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Microsoft </a:t>
            </a:r>
            <a:r>
              <a:rPr lang="en-GB" dirty="0"/>
              <a:t>sued for </a:t>
            </a:r>
            <a:r>
              <a:rPr lang="en-GB" sz="28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illegal use of Pocket PC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20</a:t>
            </a:fld>
            <a:endParaRPr lang="en-GB"/>
          </a:p>
        </p:txBody>
      </p:sp>
      <p:pic>
        <p:nvPicPr>
          <p:cNvPr id="12290" name="Picture 2" descr="https://i0.wp.com/factrepublic.com/wp-content/uploads/2017/12/11.Pocket-p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6158"/>
          <a:stretch/>
        </p:blipFill>
        <p:spPr bwMode="auto">
          <a:xfrm>
            <a:off x="4386397" y="1000125"/>
            <a:ext cx="403687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>
          <a:xfrm>
            <a:off x="720000" y="974691"/>
            <a:ext cx="3539484" cy="3756854"/>
          </a:xfrm>
        </p:spPr>
        <p:txBody>
          <a:bodyPr/>
          <a:lstStyle/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Ken Belanger sued Microsoft for illegal use of his "Pocket PC" trademark. Ken's "Pocket PC" was a 1985-made plastic coin with 0 and 1 engraved on the front and back sides.</a:t>
            </a:r>
          </a:p>
        </p:txBody>
      </p:sp>
    </p:spTree>
    <p:extLst>
      <p:ext uri="{BB962C8B-B14F-4D97-AF65-F5344CB8AC3E}">
        <p14:creationId xmlns:p14="http://schemas.microsoft.com/office/powerpoint/2010/main" val="37582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House fires </a:t>
            </a:r>
            <a:r>
              <a:rPr lang="en-GB" dirty="0"/>
              <a:t>spread 8 times faster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21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Because of the wide use of plastics and polyurethane foam in modern furnishings, house fires today spread 8 times faster than they did 40 years ago.</a:t>
            </a:r>
            <a:endParaRPr lang="en-GB" dirty="0"/>
          </a:p>
        </p:txBody>
      </p:sp>
      <p:pic>
        <p:nvPicPr>
          <p:cNvPr id="13314" name="Picture 2" descr="https://i0.wp.com/factrepublic.com/wp-content/uploads/2017/12/18.House-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6" y="1635125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Jacques TATI: Mon oncle, 1958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22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http://www.asharperfocus.com/images/Oncle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/>
          <a:stretch/>
        </p:blipFill>
        <p:spPr bwMode="auto">
          <a:xfrm>
            <a:off x="719138" y="934278"/>
            <a:ext cx="5812584" cy="37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B89D621-B9A1-4662-9A13-DF68E204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1091"/>
            <a:ext cx="8429625" cy="355846"/>
          </a:xfrm>
        </p:spPr>
        <p:txBody>
          <a:bodyPr>
            <a:normAutofit/>
          </a:bodyPr>
          <a:lstStyle/>
          <a:p>
            <a:pPr fontAlgn="base"/>
            <a:r>
              <a:rPr lang="en-GB" sz="2300" b="1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Ursi and </a:t>
            </a:r>
            <a:r>
              <a:rPr lang="en-GB" sz="2300" b="1" kern="1200" dirty="0" err="1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Wendelin</a:t>
            </a: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499FD8A-F5AF-4843-8CD3-BBA53D6A8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9" y="99863"/>
            <a:ext cx="1106178" cy="422191"/>
          </a:xfrm>
          <a:prstGeom prst="rect">
            <a:avLst/>
          </a:prstGeom>
        </p:spPr>
      </p:pic>
      <p:pic>
        <p:nvPicPr>
          <p:cNvPr id="12" name="Inhaltsplatzhalt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4275" r="7186"/>
          <a:stretch/>
        </p:blipFill>
        <p:spPr>
          <a:xfrm rot="16200000">
            <a:off x="2365213" y="776472"/>
            <a:ext cx="4524392" cy="4209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7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B89D621-B9A1-4662-9A13-DF68E204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1091"/>
            <a:ext cx="8429625" cy="355846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World Environmental Day - Tue 05/06/2018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2AC617-45E7-41B6-8235-319BCEDF3FDF}"/>
              </a:ext>
            </a:extLst>
          </p:cNvPr>
          <p:cNvSpPr txBox="1"/>
          <p:nvPr/>
        </p:nvSpPr>
        <p:spPr>
          <a:xfrm>
            <a:off x="5844688" y="4591417"/>
            <a:ext cx="1576754" cy="502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6000"/>
              </a:lnSpc>
              <a:spcBef>
                <a:spcPts val="1500"/>
              </a:spcBef>
            </a:pPr>
            <a:endParaRPr lang="en-GB" sz="1100">
              <a:solidFill>
                <a:schemeClr val="tx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499FD8A-F5AF-4843-8CD3-BBA53D6A8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9" y="99863"/>
            <a:ext cx="1106178" cy="422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25E53E-BFD4-46C8-8528-361D5491A7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22203"/>
          <a:stretch/>
        </p:blipFill>
        <p:spPr>
          <a:xfrm>
            <a:off x="371475" y="910068"/>
            <a:ext cx="2483814" cy="2145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80B947-3802-49DB-BC63-419FC58B5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63" y="1882314"/>
            <a:ext cx="2971852" cy="1980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FEDB639-31CB-44B4-AFAA-1E9F04D483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69" y="2227369"/>
            <a:ext cx="1894616" cy="2364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60FFC7-B858-4FDD-BFDF-67C59E83014D}"/>
              </a:ext>
            </a:extLst>
          </p:cNvPr>
          <p:cNvSpPr txBox="1"/>
          <p:nvPr/>
        </p:nvSpPr>
        <p:spPr>
          <a:xfrm>
            <a:off x="371475" y="4233304"/>
            <a:ext cx="4990446" cy="5840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6000"/>
              </a:lnSpc>
              <a:spcBef>
                <a:spcPts val="1500"/>
              </a:spcBef>
            </a:pPr>
            <a:r>
              <a:rPr lang="en-GB" sz="3200" dirty="0">
                <a:solidFill>
                  <a:srgbClr val="0070C0"/>
                </a:solidFill>
              </a:rPr>
              <a:t>#</a:t>
            </a:r>
            <a:r>
              <a:rPr lang="en-GB" sz="3200" dirty="0" err="1">
                <a:solidFill>
                  <a:srgbClr val="0070C0"/>
                </a:solidFill>
              </a:rPr>
              <a:t>BeatPlasticPollution</a:t>
            </a:r>
            <a:endParaRPr lang="en-GB" sz="3200" dirty="0">
              <a:solidFill>
                <a:srgbClr val="0070C0"/>
              </a:solidFill>
            </a:endParaRPr>
          </a:p>
          <a:p>
            <a:pPr>
              <a:lnSpc>
                <a:spcPct val="96000"/>
              </a:lnSpc>
              <a:spcBef>
                <a:spcPts val="1500"/>
              </a:spcBef>
            </a:pPr>
            <a:endParaRPr lang="en-GB" sz="1100" dirty="0">
              <a:solidFill>
                <a:schemeClr val="tx2"/>
              </a:solidFill>
            </a:endParaRPr>
          </a:p>
          <a:p>
            <a:pPr>
              <a:lnSpc>
                <a:spcPct val="96000"/>
              </a:lnSpc>
              <a:spcBef>
                <a:spcPts val="1500"/>
              </a:spcBef>
            </a:pPr>
            <a:endParaRPr lang="en-GB" sz="1100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BDD1DB5-B947-49E0-B0A8-024B88CA5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030" y="910196"/>
            <a:ext cx="4542688" cy="636624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3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kern="1200" dirty="0" smtClean="0">
                <a:solidFill>
                  <a:schemeClr val="tx2"/>
                </a:solidFill>
                <a:effectLst/>
              </a:rPr>
              <a:t>From the Beginning to the End</a:t>
            </a:r>
            <a:endParaRPr lang="en-GB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5</a:t>
            </a:fld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www.kars4kids.org/blog/wp-content/uploads/2015/11/Sleeping-Baby-Pac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358" y="1111457"/>
            <a:ext cx="4526102" cy="362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potheken-umschau.de/multimedia/97/144/65/5985607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4" y="1122760"/>
            <a:ext cx="5243936" cy="3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2AC617-45E7-41B6-8235-319BCEDF3FDF}"/>
              </a:ext>
            </a:extLst>
          </p:cNvPr>
          <p:cNvSpPr txBox="1"/>
          <p:nvPr/>
        </p:nvSpPr>
        <p:spPr>
          <a:xfrm>
            <a:off x="5844688" y="4591417"/>
            <a:ext cx="1576754" cy="502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6000"/>
              </a:lnSpc>
              <a:spcBef>
                <a:spcPts val="1500"/>
              </a:spcBef>
            </a:pPr>
            <a:endParaRPr lang="en-GB" sz="1100">
              <a:solidFill>
                <a:schemeClr val="tx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8472EB5-56AD-4F3A-8793-E34E48EE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6" y="942091"/>
            <a:ext cx="2604477" cy="3259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EC7FB4B-93B9-4750-B706-BCD813DE1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99" y="99863"/>
            <a:ext cx="1106178" cy="4221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F20018B-ADDC-4FBF-8297-D28500942A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2"/>
          <a:stretch/>
        </p:blipFill>
        <p:spPr>
          <a:xfrm>
            <a:off x="3978441" y="1329085"/>
            <a:ext cx="4668255" cy="2649923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720000" y="405000"/>
            <a:ext cx="3852000" cy="135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6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4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Refuse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7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6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China </a:t>
            </a:r>
            <a:r>
              <a:rPr lang="de-DE" dirty="0" err="1" smtClean="0"/>
              <a:t>refuses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plastic</a:t>
            </a:r>
            <a:endParaRPr lang="en-GB" dirty="0" smtClean="0"/>
          </a:p>
          <a:p>
            <a:r>
              <a:rPr lang="de-DE" dirty="0" smtClean="0"/>
              <a:t>Alternatives </a:t>
            </a:r>
            <a:r>
              <a:rPr lang="de-DE" dirty="0" err="1" smtClean="0"/>
              <a:t>available</a:t>
            </a:r>
            <a:endParaRPr lang="de-DE" dirty="0" smtClean="0"/>
          </a:p>
        </p:txBody>
      </p:sp>
      <p:pic>
        <p:nvPicPr>
          <p:cNvPr id="14338" name="Picture 2" descr="Bildergebnis fÃ¼r Alternatives plastic tshi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0" y="1399156"/>
            <a:ext cx="4835123" cy="33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Which is Greener for Packaging?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8</a:t>
            </a:fld>
            <a:endParaRPr lang="en-GB"/>
          </a:p>
        </p:txBody>
      </p:sp>
      <p:pic>
        <p:nvPicPr>
          <p:cNvPr id="4098" name="Picture 2" descr="Recycled Beverage Contai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188"/>
            <a:ext cx="91344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milk&amp;honey</a:t>
            </a:r>
            <a:r>
              <a:rPr lang="de-DE" dirty="0" smtClean="0"/>
              <a:t> </a:t>
            </a:r>
            <a:r>
              <a:rPr lang="de-DE" dirty="0" err="1" smtClean="0"/>
              <a:t>flows</a:t>
            </a:r>
            <a:r>
              <a:rPr lang="de-DE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i="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Which is Greener for Carrying?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D1AF-4C4A-4C3E-A56C-20E117958AF3}" type="slidenum">
              <a:rPr lang="en-GB" smtClean="0"/>
              <a:t>9</a:t>
            </a:fld>
            <a:endParaRPr lang="en-GB"/>
          </a:p>
        </p:txBody>
      </p:sp>
      <p:pic>
        <p:nvPicPr>
          <p:cNvPr id="5122" name="Picture 2" descr="Bildergebnis fÃ¼r Which is Greener for Packaging plastic bags 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 bwMode="auto">
          <a:xfrm>
            <a:off x="2175420" y="1770927"/>
            <a:ext cx="6247855" cy="296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err="1" smtClean="0"/>
              <a:t>Raschelsäcke</a:t>
            </a:r>
            <a:endParaRPr lang="en-GB" dirty="0" smtClean="0"/>
          </a:p>
          <a:p>
            <a:r>
              <a:rPr lang="de-DE" dirty="0" smtClean="0"/>
              <a:t>5rp </a:t>
            </a:r>
            <a:r>
              <a:rPr lang="de-DE" dirty="0" smtClean="0">
                <a:sym typeface="Wingdings" panose="05000000000000000000" pitchFamily="2" charset="2"/>
              </a:rPr>
              <a:t> 80% </a:t>
            </a:r>
            <a:r>
              <a:rPr lang="de-DE" dirty="0" err="1" smtClean="0">
                <a:sym typeface="Wingdings" panose="05000000000000000000" pitchFamily="2" charset="2"/>
              </a:rPr>
              <a:t>reduction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7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heme/theme1.xml><?xml version="1.0" encoding="utf-8"?>
<a:theme xmlns:a="http://schemas.openxmlformats.org/drawingml/2006/main" name="Presentation title">
  <a:themeElements>
    <a:clrScheme name="TAP Colours">
      <a:dk1>
        <a:srgbClr val="000000"/>
      </a:dk1>
      <a:lt1>
        <a:sysClr val="window" lastClr="FFFFFF"/>
      </a:lt1>
      <a:dk2>
        <a:srgbClr val="636362"/>
      </a:dk2>
      <a:lt2>
        <a:srgbClr val="ECECEC"/>
      </a:lt2>
      <a:accent1>
        <a:srgbClr val="BBCC28"/>
      </a:accent1>
      <a:accent2>
        <a:srgbClr val="19C6B2"/>
      </a:accent2>
      <a:accent3>
        <a:srgbClr val="37C2EE"/>
      </a:accent3>
      <a:accent4>
        <a:srgbClr val="A481BB"/>
      </a:accent4>
      <a:accent5>
        <a:srgbClr val="3B88CB"/>
      </a:accent5>
      <a:accent6>
        <a:srgbClr val="4BBE6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6000"/>
          </a:lnSpc>
          <a:spcBef>
            <a:spcPts val="1500"/>
          </a:spcBef>
          <a:defRPr sz="11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 xmlns="6a515b86-d988-4354-a16b-15e90d4b66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7EC26898E348BA4E223BE2DC5536" ma:contentTypeVersion="6" ma:contentTypeDescription="Create a new document." ma:contentTypeScope="" ma:versionID="357f432d0a3026785545bb48fd350452">
  <xsd:schema xmlns:xsd="http://www.w3.org/2001/XMLSchema" xmlns:xs="http://www.w3.org/2001/XMLSchema" xmlns:p="http://schemas.microsoft.com/office/2006/metadata/properties" xmlns:ns2="6a515b86-d988-4354-a16b-15e90d4b6678" xmlns:ns3="06b56d75-0cf5-4045-9904-c83fe8956d72" targetNamespace="http://schemas.microsoft.com/office/2006/metadata/properties" ma:root="true" ma:fieldsID="ef6d35f46ee60371a54c0f03229aced4" ns2:_="" ns3:_="">
    <xsd:import namespace="6a515b86-d988-4354-a16b-15e90d4b6678"/>
    <xsd:import namespace="06b56d75-0cf5-4045-9904-c83fe8956d72"/>
    <xsd:element name="properties">
      <xsd:complexType>
        <xsd:sequence>
          <xsd:element name="documentManagement">
            <xsd:complexType>
              <xsd:all>
                <xsd:element ref="ns2:Folde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15b86-d988-4354-a16b-15e90d4b6678" elementFormDefault="qualified">
    <xsd:import namespace="http://schemas.microsoft.com/office/2006/documentManagement/types"/>
    <xsd:import namespace="http://schemas.microsoft.com/office/infopath/2007/PartnerControls"/>
    <xsd:element name="Folder" ma:index="4" nillable="true" ma:displayName="Original folder name" ma:description="Original folder name" ma:internalName="Fold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56d75-0cf5-4045-9904-c83fe8956d7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62B496-EF89-485E-A45F-B0F7D1E1D8C8}">
  <ds:schemaRefs>
    <ds:schemaRef ds:uri="http://schemas.openxmlformats.org/package/2006/metadata/core-properties"/>
    <ds:schemaRef ds:uri="06b56d75-0cf5-4045-9904-c83fe8956d72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6a515b86-d988-4354-a16b-15e90d4b6678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AA01AD0-788E-46A2-B645-8D378E3B8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515b86-d988-4354-a16b-15e90d4b6678"/>
    <ds:schemaRef ds:uri="06b56d75-0cf5-4045-9904-c83fe8956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5D25D6-4769-443E-B339-D11738D667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Bildschirmpräsentation (16:9)</PresentationFormat>
  <Paragraphs>101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Presentation title</vt:lpstr>
      <vt:lpstr>PowerPoint-Präsentation</vt:lpstr>
      <vt:lpstr>Micha Bräuer </vt:lpstr>
      <vt:lpstr>Ursi and Wendelin</vt:lpstr>
      <vt:lpstr>World Environmental Day - Tue 05/06/2018</vt:lpstr>
      <vt:lpstr>From the Beginning to the End</vt:lpstr>
      <vt:lpstr>Content</vt:lpstr>
      <vt:lpstr>Refuse it</vt:lpstr>
      <vt:lpstr>Which is Greener for Packaging?</vt:lpstr>
      <vt:lpstr>Which is Greener for Carrying?</vt:lpstr>
      <vt:lpstr>Repair it</vt:lpstr>
      <vt:lpstr>Reuse it</vt:lpstr>
      <vt:lpstr>Reduce it</vt:lpstr>
      <vt:lpstr>Recycle it</vt:lpstr>
      <vt:lpstr>Waste in Switzerland </vt:lpstr>
      <vt:lpstr>Where do the children come from?</vt:lpstr>
      <vt:lpstr>Where do the children come from?</vt:lpstr>
      <vt:lpstr>Plastic Recycling</vt:lpstr>
      <vt:lpstr>Fun &amp; Facts</vt:lpstr>
      <vt:lpstr>Bao Xishun Saves Dolphins</vt:lpstr>
      <vt:lpstr>Microsoft sued for illegal use of Pocket PC</vt:lpstr>
      <vt:lpstr>House fires spread 8 times faster </vt:lpstr>
      <vt:lpstr>Jacques TATI: Mon oncle, 1958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Panzuti Gianluca</dc:creator>
  <cp:lastModifiedBy>BRM</cp:lastModifiedBy>
  <cp:revision>55</cp:revision>
  <dcterms:modified xsi:type="dcterms:W3CDTF">2018-06-05T06:28:30Z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0x01010070AB7EC26898E348BA4E223BE2DC5536</vt:lpwstr>
  </property>
</Properties>
</file>