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256" r:id="rId2"/>
    <p:sldId id="346" r:id="rId3"/>
    <p:sldId id="327" r:id="rId4"/>
    <p:sldId id="257" r:id="rId5"/>
    <p:sldId id="493" r:id="rId6"/>
    <p:sldId id="496" r:id="rId7"/>
    <p:sldId id="490" r:id="rId8"/>
    <p:sldId id="491" r:id="rId9"/>
    <p:sldId id="275" r:id="rId10"/>
    <p:sldId id="468" r:id="rId11"/>
    <p:sldId id="486" r:id="rId12"/>
    <p:sldId id="487" r:id="rId13"/>
    <p:sldId id="485" r:id="rId14"/>
    <p:sldId id="458" r:id="rId15"/>
    <p:sldId id="459" r:id="rId16"/>
    <p:sldId id="488" r:id="rId17"/>
    <p:sldId id="489" r:id="rId18"/>
    <p:sldId id="334" r:id="rId19"/>
    <p:sldId id="260" r:id="rId20"/>
    <p:sldId id="276" r:id="rId21"/>
    <p:sldId id="322" r:id="rId22"/>
    <p:sldId id="336" r:id="rId23"/>
    <p:sldId id="335" r:id="rId24"/>
    <p:sldId id="279" r:id="rId25"/>
    <p:sldId id="317" r:id="rId26"/>
    <p:sldId id="318" r:id="rId27"/>
    <p:sldId id="280" r:id="rId28"/>
    <p:sldId id="281" r:id="rId29"/>
    <p:sldId id="418" r:id="rId30"/>
    <p:sldId id="419" r:id="rId31"/>
    <p:sldId id="420" r:id="rId32"/>
    <p:sldId id="421" r:id="rId33"/>
    <p:sldId id="422" r:id="rId34"/>
    <p:sldId id="423" r:id="rId35"/>
    <p:sldId id="424" r:id="rId36"/>
    <p:sldId id="425" r:id="rId37"/>
    <p:sldId id="469" r:id="rId38"/>
    <p:sldId id="443" r:id="rId39"/>
    <p:sldId id="449" r:id="rId40"/>
    <p:sldId id="451" r:id="rId41"/>
    <p:sldId id="452" r:id="rId42"/>
    <p:sldId id="453" r:id="rId43"/>
    <p:sldId id="454" r:id="rId44"/>
    <p:sldId id="457" r:id="rId45"/>
    <p:sldId id="495" r:id="rId46"/>
    <p:sldId id="406" r:id="rId47"/>
    <p:sldId id="483" r:id="rId48"/>
    <p:sldId id="477" r:id="rId49"/>
    <p:sldId id="478" r:id="rId50"/>
    <p:sldId id="479" r:id="rId51"/>
    <p:sldId id="480" r:id="rId52"/>
    <p:sldId id="481" r:id="rId53"/>
    <p:sldId id="482" r:id="rId54"/>
    <p:sldId id="484" r:id="rId55"/>
    <p:sldId id="471" r:id="rId56"/>
    <p:sldId id="472" r:id="rId57"/>
    <p:sldId id="474" r:id="rId58"/>
    <p:sldId id="475" r:id="rId59"/>
    <p:sldId id="408" r:id="rId60"/>
    <p:sldId id="409" r:id="rId61"/>
    <p:sldId id="494" r:id="rId62"/>
    <p:sldId id="497" r:id="rId63"/>
  </p:sldIdLst>
  <p:sldSz cx="9144000" cy="6858000" type="screen4x3"/>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 id="{31EEB97A-F4DC-4B43-8A9B-A67D6EE573A1}">
          <p14:sldIdLst>
            <p14:sldId id="256"/>
            <p14:sldId id="346"/>
            <p14:sldId id="327"/>
            <p14:sldId id="257"/>
            <p14:sldId id="493"/>
            <p14:sldId id="496"/>
            <p14:sldId id="490"/>
            <p14:sldId id="491"/>
            <p14:sldId id="275"/>
            <p14:sldId id="468"/>
            <p14:sldId id="486"/>
            <p14:sldId id="487"/>
            <p14:sldId id="485"/>
            <p14:sldId id="458"/>
            <p14:sldId id="459"/>
            <p14:sldId id="488"/>
            <p14:sldId id="489"/>
            <p14:sldId id="334"/>
            <p14:sldId id="260"/>
            <p14:sldId id="276"/>
            <p14:sldId id="322"/>
            <p14:sldId id="336"/>
            <p14:sldId id="335"/>
            <p14:sldId id="279"/>
            <p14:sldId id="317"/>
            <p14:sldId id="318"/>
            <p14:sldId id="280"/>
            <p14:sldId id="281"/>
            <p14:sldId id="418"/>
            <p14:sldId id="419"/>
            <p14:sldId id="420"/>
            <p14:sldId id="421"/>
            <p14:sldId id="422"/>
            <p14:sldId id="423"/>
            <p14:sldId id="424"/>
            <p14:sldId id="425"/>
            <p14:sldId id="469"/>
            <p14:sldId id="443"/>
            <p14:sldId id="449"/>
            <p14:sldId id="451"/>
            <p14:sldId id="452"/>
            <p14:sldId id="453"/>
            <p14:sldId id="454"/>
            <p14:sldId id="457"/>
            <p14:sldId id="495"/>
            <p14:sldId id="406"/>
            <p14:sldId id="483"/>
            <p14:sldId id="477"/>
            <p14:sldId id="478"/>
            <p14:sldId id="479"/>
            <p14:sldId id="480"/>
            <p14:sldId id="481"/>
            <p14:sldId id="482"/>
            <p14:sldId id="484"/>
            <p14:sldId id="471"/>
            <p14:sldId id="472"/>
            <p14:sldId id="474"/>
            <p14:sldId id="475"/>
            <p14:sldId id="408"/>
            <p14:sldId id="409"/>
            <p14:sldId id="494"/>
            <p14:sldId id="497"/>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5" autoAdjust="0"/>
    <p:restoredTop sz="86375" autoAdjust="0"/>
  </p:normalViewPr>
  <p:slideViewPr>
    <p:cSldViewPr>
      <p:cViewPr varScale="1">
        <p:scale>
          <a:sx n="59" d="100"/>
          <a:sy n="59" d="100"/>
        </p:scale>
        <p:origin x="-1311" y="-83"/>
      </p:cViewPr>
      <p:guideLst>
        <p:guide orient="horz" pos="2160"/>
        <p:guide pos="2880"/>
      </p:guideLst>
    </p:cSldViewPr>
  </p:slideViewPr>
  <p:outlineViewPr>
    <p:cViewPr>
      <p:scale>
        <a:sx n="50" d="100"/>
        <a:sy n="50" d="100"/>
      </p:scale>
      <p:origin x="0" y="31104"/>
    </p:cViewPr>
    <p:sldLst>
      <p:sld r:id="rId1" collapse="1"/>
      <p:sld r:id="rId2" collapse="1"/>
      <p:sld r:id="rId3" collapse="1"/>
      <p:sld r:id="rId4" collapse="1"/>
    </p:sldLst>
  </p:outlineViewPr>
  <p:notesTextViewPr>
    <p:cViewPr>
      <p:scale>
        <a:sx n="100" d="100"/>
        <a:sy n="100" d="100"/>
      </p:scale>
      <p:origin x="0" y="0"/>
    </p:cViewPr>
  </p:notesTextViewPr>
  <p:sorterViewPr>
    <p:cViewPr>
      <p:scale>
        <a:sx n="100" d="100"/>
        <a:sy n="100" d="100"/>
      </p:scale>
      <p:origin x="0" y="141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_rels/viewProps.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slide" Target="slides/slide12.xml"/><Relationship Id="rId1" Type="http://schemas.openxmlformats.org/officeDocument/2006/relationships/slide" Target="slides/slide10.xml"/><Relationship Id="rId4"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575" cy="511175"/>
          </a:xfrm>
          <a:prstGeom prst="rect">
            <a:avLst/>
          </a:prstGeom>
        </p:spPr>
        <p:txBody>
          <a:bodyPr vert="horz" lIns="91429" tIns="45714" rIns="91429" bIns="45714" rtlCol="0"/>
          <a:lstStyle>
            <a:lvl1pPr algn="l">
              <a:defRPr sz="1200"/>
            </a:lvl1pPr>
          </a:lstStyle>
          <a:p>
            <a:endParaRPr lang="de-CH"/>
          </a:p>
        </p:txBody>
      </p:sp>
      <p:sp>
        <p:nvSpPr>
          <p:cNvPr id="3" name="Datumsplatzhalter 2"/>
          <p:cNvSpPr>
            <a:spLocks noGrp="1"/>
          </p:cNvSpPr>
          <p:nvPr>
            <p:ph type="dt" sz="quarter" idx="1"/>
          </p:nvPr>
        </p:nvSpPr>
        <p:spPr>
          <a:xfrm>
            <a:off x="4021138" y="0"/>
            <a:ext cx="3076575" cy="511175"/>
          </a:xfrm>
          <a:prstGeom prst="rect">
            <a:avLst/>
          </a:prstGeom>
        </p:spPr>
        <p:txBody>
          <a:bodyPr vert="horz" lIns="91429" tIns="45714" rIns="91429" bIns="45714" rtlCol="0"/>
          <a:lstStyle>
            <a:lvl1pPr algn="r">
              <a:defRPr sz="1200"/>
            </a:lvl1pPr>
          </a:lstStyle>
          <a:p>
            <a:fld id="{4F1D4EC7-21A5-4507-A945-56DDB31A711C}" type="datetimeFigureOut">
              <a:rPr lang="de-CH" smtClean="0"/>
              <a:t>28.05.2018</a:t>
            </a:fld>
            <a:endParaRPr lang="de-CH"/>
          </a:p>
        </p:txBody>
      </p:sp>
      <p:sp>
        <p:nvSpPr>
          <p:cNvPr id="4" name="Fußzeilenplatzhalter 3"/>
          <p:cNvSpPr>
            <a:spLocks noGrp="1"/>
          </p:cNvSpPr>
          <p:nvPr>
            <p:ph type="ftr" sz="quarter" idx="2"/>
          </p:nvPr>
        </p:nvSpPr>
        <p:spPr>
          <a:xfrm>
            <a:off x="1" y="9721851"/>
            <a:ext cx="3076575" cy="511175"/>
          </a:xfrm>
          <a:prstGeom prst="rect">
            <a:avLst/>
          </a:prstGeom>
        </p:spPr>
        <p:txBody>
          <a:bodyPr vert="horz" lIns="91429" tIns="45714" rIns="91429" bIns="45714" rtlCol="0" anchor="b"/>
          <a:lstStyle>
            <a:lvl1pPr algn="l">
              <a:defRPr sz="1200"/>
            </a:lvl1pPr>
          </a:lstStyle>
          <a:p>
            <a:endParaRPr lang="de-CH"/>
          </a:p>
        </p:txBody>
      </p:sp>
      <p:sp>
        <p:nvSpPr>
          <p:cNvPr id="5" name="Foliennummernplatzhalter 4"/>
          <p:cNvSpPr>
            <a:spLocks noGrp="1"/>
          </p:cNvSpPr>
          <p:nvPr>
            <p:ph type="sldNum" sz="quarter" idx="3"/>
          </p:nvPr>
        </p:nvSpPr>
        <p:spPr>
          <a:xfrm>
            <a:off x="4021138" y="9721851"/>
            <a:ext cx="3076575" cy="511175"/>
          </a:xfrm>
          <a:prstGeom prst="rect">
            <a:avLst/>
          </a:prstGeom>
        </p:spPr>
        <p:txBody>
          <a:bodyPr vert="horz" lIns="91429" tIns="45714" rIns="91429" bIns="45714" rtlCol="0" anchor="b"/>
          <a:lstStyle>
            <a:lvl1pPr algn="r">
              <a:defRPr sz="1200"/>
            </a:lvl1pPr>
          </a:lstStyle>
          <a:p>
            <a:fld id="{A3AEBEFF-56AB-4D3D-BF0A-A11B9C86C3DC}" type="slidenum">
              <a:rPr lang="de-CH" smtClean="0"/>
              <a:t>‹Nr.›</a:t>
            </a:fld>
            <a:endParaRPr lang="de-CH"/>
          </a:p>
        </p:txBody>
      </p:sp>
    </p:spTree>
    <p:extLst>
      <p:ext uri="{BB962C8B-B14F-4D97-AF65-F5344CB8AC3E}">
        <p14:creationId xmlns:p14="http://schemas.microsoft.com/office/powerpoint/2010/main" val="2097510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35" tIns="49518" rIns="99035" bIns="49518" rtlCol="0"/>
          <a:lstStyle>
            <a:lvl1pPr algn="l">
              <a:defRPr sz="1300"/>
            </a:lvl1pPr>
          </a:lstStyle>
          <a:p>
            <a:endParaRPr lang="de-CH"/>
          </a:p>
        </p:txBody>
      </p:sp>
      <p:sp>
        <p:nvSpPr>
          <p:cNvPr id="3" name="Datumsplatzhalter 2"/>
          <p:cNvSpPr>
            <a:spLocks noGrp="1"/>
          </p:cNvSpPr>
          <p:nvPr>
            <p:ph type="dt" idx="1"/>
          </p:nvPr>
        </p:nvSpPr>
        <p:spPr>
          <a:xfrm>
            <a:off x="4021294" y="0"/>
            <a:ext cx="3076363" cy="511731"/>
          </a:xfrm>
          <a:prstGeom prst="rect">
            <a:avLst/>
          </a:prstGeom>
        </p:spPr>
        <p:txBody>
          <a:bodyPr vert="horz" lIns="99035" tIns="49518" rIns="99035" bIns="49518" rtlCol="0"/>
          <a:lstStyle>
            <a:lvl1pPr algn="r">
              <a:defRPr sz="1300"/>
            </a:lvl1pPr>
          </a:lstStyle>
          <a:p>
            <a:fld id="{E7E598A7-3B6B-417E-B92E-B625BBD7707F}" type="datetimeFigureOut">
              <a:rPr lang="de-CH" smtClean="0"/>
              <a:t>28.05.2018</a:t>
            </a:fld>
            <a:endParaRPr lang="de-CH"/>
          </a:p>
        </p:txBody>
      </p:sp>
      <p:sp>
        <p:nvSpPr>
          <p:cNvPr id="4" name="Folienbildplatzhalt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35" tIns="49518" rIns="99035" bIns="49518" rtlCol="0" anchor="ctr"/>
          <a:lstStyle/>
          <a:p>
            <a:endParaRPr lang="de-CH"/>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35" tIns="49518" rIns="99035" bIns="49518"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9721107"/>
            <a:ext cx="3076363" cy="511731"/>
          </a:xfrm>
          <a:prstGeom prst="rect">
            <a:avLst/>
          </a:prstGeom>
        </p:spPr>
        <p:txBody>
          <a:bodyPr vert="horz" lIns="99035" tIns="49518" rIns="99035" bIns="49518" rtlCol="0" anchor="b"/>
          <a:lstStyle>
            <a:lvl1pPr algn="l">
              <a:defRPr sz="1300"/>
            </a:lvl1pPr>
          </a:lstStyle>
          <a:p>
            <a:endParaRPr lang="de-CH"/>
          </a:p>
        </p:txBody>
      </p:sp>
      <p:sp>
        <p:nvSpPr>
          <p:cNvPr id="7" name="Foliennummernplatzhalter 6"/>
          <p:cNvSpPr>
            <a:spLocks noGrp="1"/>
          </p:cNvSpPr>
          <p:nvPr>
            <p:ph type="sldNum" sz="quarter" idx="5"/>
          </p:nvPr>
        </p:nvSpPr>
        <p:spPr>
          <a:xfrm>
            <a:off x="4021294" y="9721107"/>
            <a:ext cx="3076363" cy="511731"/>
          </a:xfrm>
          <a:prstGeom prst="rect">
            <a:avLst/>
          </a:prstGeom>
        </p:spPr>
        <p:txBody>
          <a:bodyPr vert="horz" lIns="99035" tIns="49518" rIns="99035" bIns="49518" rtlCol="0" anchor="b"/>
          <a:lstStyle>
            <a:lvl1pPr algn="r">
              <a:defRPr sz="1300"/>
            </a:lvl1pPr>
          </a:lstStyle>
          <a:p>
            <a:fld id="{483A28C3-70AE-4679-A30B-1EFD1756A369}" type="slidenum">
              <a:rPr lang="de-CH" smtClean="0"/>
              <a:t>‹Nr.›</a:t>
            </a:fld>
            <a:endParaRPr lang="de-CH"/>
          </a:p>
        </p:txBody>
      </p:sp>
    </p:spTree>
    <p:extLst>
      <p:ext uri="{BB962C8B-B14F-4D97-AF65-F5344CB8AC3E}">
        <p14:creationId xmlns:p14="http://schemas.microsoft.com/office/powerpoint/2010/main" val="2028429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Willkommen!</a:t>
            </a:r>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1</a:t>
            </a:fld>
            <a:endParaRPr lang="de-CH"/>
          </a:p>
        </p:txBody>
      </p:sp>
    </p:spTree>
    <p:extLst>
      <p:ext uri="{BB962C8B-B14F-4D97-AF65-F5344CB8AC3E}">
        <p14:creationId xmlns:p14="http://schemas.microsoft.com/office/powerpoint/2010/main" val="1805923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13</a:t>
            </a:fld>
            <a:endParaRPr lang="de-CH"/>
          </a:p>
        </p:txBody>
      </p:sp>
    </p:spTree>
    <p:extLst>
      <p:ext uri="{BB962C8B-B14F-4D97-AF65-F5344CB8AC3E}">
        <p14:creationId xmlns:p14="http://schemas.microsoft.com/office/powerpoint/2010/main" val="2208769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Quelle: </a:t>
            </a:r>
          </a:p>
          <a:p>
            <a:r>
              <a:rPr lang="de-DE" dirty="0" smtClean="0"/>
              <a:t>http://www.watson.ch/Schweiz/Best%20of%20watson/312667209-4-Situationen--die-zeigen--warum-du-mit-dem-Velo-in-der-Mitte-fahren-solltest</a:t>
            </a:r>
            <a:endParaRPr lang="en-GB" dirty="0"/>
          </a:p>
        </p:txBody>
      </p:sp>
      <p:sp>
        <p:nvSpPr>
          <p:cNvPr id="4" name="Foliennummernplatzhalter 3"/>
          <p:cNvSpPr>
            <a:spLocks noGrp="1"/>
          </p:cNvSpPr>
          <p:nvPr>
            <p:ph type="sldNum" sz="quarter" idx="10"/>
          </p:nvPr>
        </p:nvSpPr>
        <p:spPr/>
        <p:txBody>
          <a:bodyPr/>
          <a:lstStyle/>
          <a:p>
            <a:fld id="{483A28C3-70AE-4679-A30B-1EFD1756A369}" type="slidenum">
              <a:rPr lang="de-CH" smtClean="0"/>
              <a:t>15</a:t>
            </a:fld>
            <a:endParaRPr lang="de-CH"/>
          </a:p>
        </p:txBody>
      </p:sp>
    </p:spTree>
    <p:extLst>
      <p:ext uri="{BB962C8B-B14F-4D97-AF65-F5344CB8AC3E}">
        <p14:creationId xmlns:p14="http://schemas.microsoft.com/office/powerpoint/2010/main" val="644721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Artikel</a:t>
            </a:r>
            <a:r>
              <a:rPr lang="de-CH" baseline="0" dirty="0" smtClean="0"/>
              <a:t> ausdrucken und am Ende verteilen:</a:t>
            </a:r>
          </a:p>
          <a:p>
            <a:r>
              <a:rPr lang="de-CH" baseline="0" dirty="0" smtClean="0"/>
              <a:t>Deutsch: http://www.braeuer.ch/download/walker_de.pdf</a:t>
            </a:r>
          </a:p>
          <a:p>
            <a:pPr marL="0" marR="0" indent="0" algn="l" defTabSz="914400" rtl="0" eaLnBrk="1" fontAlgn="auto" latinLnBrk="0" hangingPunct="1">
              <a:lnSpc>
                <a:spcPct val="100000"/>
              </a:lnSpc>
              <a:spcBef>
                <a:spcPts val="0"/>
              </a:spcBef>
              <a:spcAft>
                <a:spcPts val="0"/>
              </a:spcAft>
              <a:buClrTx/>
              <a:buSzTx/>
              <a:buFontTx/>
              <a:buNone/>
              <a:tabLst/>
              <a:defRPr/>
            </a:pPr>
            <a:r>
              <a:rPr lang="de-CH" baseline="0" dirty="0" smtClean="0"/>
              <a:t>Englisch: http://www.braeuer.ch/download/walker_en.pdf</a:t>
            </a:r>
            <a:endParaRPr lang="de-CH" dirty="0" smtClean="0"/>
          </a:p>
          <a:p>
            <a:endParaRPr lang="de-CH" dirty="0" smtClean="0"/>
          </a:p>
          <a:p>
            <a:endParaRPr lang="de-CH" dirty="0" smtClean="0"/>
          </a:p>
          <a:p>
            <a:r>
              <a:rPr lang="de-CH" dirty="0" smtClean="0"/>
              <a:t>Eine</a:t>
            </a:r>
            <a:r>
              <a:rPr lang="de-CH" baseline="0" dirty="0" smtClean="0"/>
              <a:t> englische </a:t>
            </a:r>
            <a:r>
              <a:rPr lang="de-CH" dirty="0" smtClean="0"/>
              <a:t>Versicherung hat konsequenterweise</a:t>
            </a:r>
            <a:r>
              <a:rPr lang="de-CH" baseline="0" dirty="0" smtClean="0"/>
              <a:t> den sichersten möglichen Helm entwickelt – incl. Damenperücke</a:t>
            </a:r>
            <a:r>
              <a:rPr lang="de-CH" dirty="0" smtClean="0"/>
              <a:t>:</a:t>
            </a:r>
            <a:r>
              <a:rPr lang="de-CH" baseline="0" dirty="0" smtClean="0"/>
              <a:t> https://www.eta.co.uk/2011/04/01/safest-bicycle-helmet-has-built-in-wig/</a:t>
            </a:r>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16</a:t>
            </a:fld>
            <a:endParaRPr lang="de-CH"/>
          </a:p>
        </p:txBody>
      </p:sp>
    </p:spTree>
    <p:extLst>
      <p:ext uri="{BB962C8B-B14F-4D97-AF65-F5344CB8AC3E}">
        <p14:creationId xmlns:p14="http://schemas.microsoft.com/office/powerpoint/2010/main" val="2939891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350">
              <a:defRPr/>
            </a:pPr>
            <a:r>
              <a:rPr lang="de-CH" sz="1300" dirty="0"/>
              <a:t>Vorzeigen!</a:t>
            </a:r>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17</a:t>
            </a:fld>
            <a:endParaRPr lang="de-CH"/>
          </a:p>
        </p:txBody>
      </p:sp>
    </p:spTree>
    <p:extLst>
      <p:ext uri="{BB962C8B-B14F-4D97-AF65-F5344CB8AC3E}">
        <p14:creationId xmlns:p14="http://schemas.microsoft.com/office/powerpoint/2010/main" val="1063719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Willkommen!</a:t>
            </a:r>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18</a:t>
            </a:fld>
            <a:endParaRPr lang="de-CH"/>
          </a:p>
        </p:txBody>
      </p:sp>
    </p:spTree>
    <p:extLst>
      <p:ext uri="{BB962C8B-B14F-4D97-AF65-F5344CB8AC3E}">
        <p14:creationId xmlns:p14="http://schemas.microsoft.com/office/powerpoint/2010/main" val="1805923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350">
              <a:defRPr/>
            </a:pPr>
            <a:r>
              <a:rPr lang="de-CH" sz="1300" dirty="0"/>
              <a:t>Frage: Fahrausweis?</a:t>
            </a:r>
          </a:p>
          <a:p>
            <a:pPr defTabSz="990350">
              <a:defRPr/>
            </a:pPr>
            <a:endParaRPr lang="de-CH" sz="1300" dirty="0"/>
          </a:p>
          <a:p>
            <a:pPr defTabSz="990350">
              <a:defRPr/>
            </a:pPr>
            <a:r>
              <a:rPr lang="de-CH" sz="1300" dirty="0"/>
              <a:t>Kinder müssen Signale kennen! Hinweis auf Formen der Signale</a:t>
            </a:r>
          </a:p>
          <a:p>
            <a:pPr defTabSz="990350">
              <a:defRPr/>
            </a:pPr>
            <a:endParaRPr lang="de-CH" sz="1300" dirty="0"/>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19</a:t>
            </a:fld>
            <a:endParaRPr lang="de-CH"/>
          </a:p>
        </p:txBody>
      </p:sp>
    </p:spTree>
    <p:extLst>
      <p:ext uri="{BB962C8B-B14F-4D97-AF65-F5344CB8AC3E}">
        <p14:creationId xmlns:p14="http://schemas.microsoft.com/office/powerpoint/2010/main" val="2036102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350">
              <a:defRPr/>
            </a:pPr>
            <a:r>
              <a:rPr lang="de-CH" sz="1300" dirty="0"/>
              <a:t>1-4 Fragen, 5-8 automatisch nach 3 </a:t>
            </a:r>
            <a:r>
              <a:rPr lang="de-CH" sz="1300" dirty="0" err="1"/>
              <a:t>sek.</a:t>
            </a:r>
            <a:endParaRPr lang="de-CH" sz="1300" dirty="0"/>
          </a:p>
          <a:p>
            <a:pPr defTabSz="990350">
              <a:defRPr/>
            </a:pPr>
            <a:endParaRPr lang="de-CH" sz="1300" dirty="0"/>
          </a:p>
          <a:p>
            <a:pPr defTabSz="990350">
              <a:defRPr/>
            </a:pPr>
            <a:r>
              <a:rPr lang="de-CH" sz="1300" dirty="0"/>
              <a:t>Wo dürfen Velofahrer durchfahren?</a:t>
            </a:r>
          </a:p>
          <a:p>
            <a:pPr defTabSz="990350">
              <a:defRPr/>
            </a:pPr>
            <a:endParaRPr lang="de-CH" sz="1300" dirty="0"/>
          </a:p>
          <a:p>
            <a:pPr defTabSz="990350">
              <a:defRPr/>
            </a:pPr>
            <a:r>
              <a:rPr lang="de-CH" sz="1300" dirty="0" smtClean="0"/>
              <a:t>May? </a:t>
            </a:r>
            <a:r>
              <a:rPr lang="de-CH" sz="1300" dirty="0"/>
              <a:t>– </a:t>
            </a:r>
            <a:r>
              <a:rPr lang="de-CH" sz="1300" dirty="0" smtClean="0"/>
              <a:t>Must? </a:t>
            </a:r>
            <a:r>
              <a:rPr lang="de-CH" sz="1300" dirty="0"/>
              <a:t>– </a:t>
            </a:r>
            <a:r>
              <a:rPr lang="de-CH" sz="1300" dirty="0" smtClean="0"/>
              <a:t>May </a:t>
            </a:r>
            <a:r>
              <a:rPr lang="de-CH" sz="1300" dirty="0"/>
              <a:t>nicht?</a:t>
            </a:r>
          </a:p>
        </p:txBody>
      </p:sp>
      <p:sp>
        <p:nvSpPr>
          <p:cNvPr id="4" name="Foliennummernplatzhalter 3"/>
          <p:cNvSpPr>
            <a:spLocks noGrp="1"/>
          </p:cNvSpPr>
          <p:nvPr>
            <p:ph type="sldNum" sz="quarter" idx="10"/>
          </p:nvPr>
        </p:nvSpPr>
        <p:spPr/>
        <p:txBody>
          <a:bodyPr/>
          <a:lstStyle/>
          <a:p>
            <a:fld id="{483A28C3-70AE-4679-A30B-1EFD1756A369}" type="slidenum">
              <a:rPr lang="de-CH" smtClean="0"/>
              <a:t>20</a:t>
            </a:fld>
            <a:endParaRPr lang="de-CH"/>
          </a:p>
        </p:txBody>
      </p:sp>
    </p:spTree>
    <p:extLst>
      <p:ext uri="{BB962C8B-B14F-4D97-AF65-F5344CB8AC3E}">
        <p14:creationId xmlns:p14="http://schemas.microsoft.com/office/powerpoint/2010/main" val="2036102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350"/>
            <a:r>
              <a:rPr lang="de-CH" sz="1300" dirty="0"/>
              <a:t>1-4 Fragen, 5-7 automatisch nach 3 </a:t>
            </a:r>
            <a:r>
              <a:rPr lang="de-CH" sz="1300" dirty="0" err="1"/>
              <a:t>sek.</a:t>
            </a:r>
            <a:endParaRPr lang="de-CH" sz="1300" b="1" dirty="0"/>
          </a:p>
          <a:p>
            <a:endParaRPr lang="de-CH" sz="1300" b="1" dirty="0"/>
          </a:p>
          <a:p>
            <a:r>
              <a:rPr lang="de-CH" sz="1300" b="1" dirty="0"/>
              <a:t>Hinweis:</a:t>
            </a:r>
          </a:p>
          <a:p>
            <a:r>
              <a:rPr lang="de-CH" sz="1300" dirty="0"/>
              <a:t>«Kind und Velo» S. 26 - 29 </a:t>
            </a:r>
          </a:p>
          <a:p>
            <a:endParaRPr lang="de-CH" sz="1300" dirty="0"/>
          </a:p>
          <a:p>
            <a:r>
              <a:rPr lang="de-CH" sz="1300" dirty="0"/>
              <a:t>Signale auf Schulweg erklären. Zeit nehmen!</a:t>
            </a:r>
          </a:p>
          <a:p>
            <a:endParaRPr lang="de-CH" sz="1300" dirty="0"/>
          </a:p>
          <a:p>
            <a:r>
              <a:rPr lang="de-CH" sz="1300" dirty="0"/>
              <a:t>Erklärung Gangschaltung: </a:t>
            </a:r>
          </a:p>
          <a:p>
            <a:pPr marL="185691" indent="-185691">
              <a:buFont typeface="Arial" pitchFamily="34" charset="0"/>
              <a:buChar char="•"/>
            </a:pPr>
            <a:r>
              <a:rPr lang="de-CH" sz="1300" dirty="0"/>
              <a:t>Warum Schalten? </a:t>
            </a:r>
          </a:p>
          <a:p>
            <a:pPr marL="185691" indent="-185691">
              <a:buFont typeface="Arial" pitchFamily="34" charset="0"/>
              <a:buChar char="•"/>
            </a:pPr>
            <a:r>
              <a:rPr lang="de-CH" sz="1300" dirty="0"/>
              <a:t>Wann Schalten?</a:t>
            </a:r>
          </a:p>
          <a:p>
            <a:endParaRPr lang="de-CH" sz="1300" dirty="0"/>
          </a:p>
          <a:p>
            <a:r>
              <a:rPr lang="de-CH" sz="1300" dirty="0"/>
              <a:t>Geben sie Tipps…!</a:t>
            </a:r>
          </a:p>
        </p:txBody>
      </p:sp>
      <p:sp>
        <p:nvSpPr>
          <p:cNvPr id="4" name="Foliennummernplatzhalter 3"/>
          <p:cNvSpPr>
            <a:spLocks noGrp="1"/>
          </p:cNvSpPr>
          <p:nvPr>
            <p:ph type="sldNum" sz="quarter" idx="10"/>
          </p:nvPr>
        </p:nvSpPr>
        <p:spPr/>
        <p:txBody>
          <a:bodyPr/>
          <a:lstStyle/>
          <a:p>
            <a:fld id="{483A28C3-70AE-4679-A30B-1EFD1756A369}" type="slidenum">
              <a:rPr lang="de-CH" smtClean="0"/>
              <a:t>21</a:t>
            </a:fld>
            <a:endParaRPr lang="de-CH"/>
          </a:p>
        </p:txBody>
      </p:sp>
    </p:spTree>
    <p:extLst>
      <p:ext uri="{BB962C8B-B14F-4D97-AF65-F5344CB8AC3E}">
        <p14:creationId xmlns:p14="http://schemas.microsoft.com/office/powerpoint/2010/main" val="4234522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Willkommen!</a:t>
            </a:r>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23</a:t>
            </a:fld>
            <a:endParaRPr lang="de-CH"/>
          </a:p>
        </p:txBody>
      </p:sp>
    </p:spTree>
    <p:extLst>
      <p:ext uri="{BB962C8B-B14F-4D97-AF65-F5344CB8AC3E}">
        <p14:creationId xmlns:p14="http://schemas.microsoft.com/office/powerpoint/2010/main" val="1805923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Wer hat Vortritt? Grün vor Rot!</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24</a:t>
            </a:fld>
            <a:endParaRPr lang="de-CH"/>
          </a:p>
        </p:txBody>
      </p:sp>
    </p:spTree>
    <p:extLst>
      <p:ext uri="{BB962C8B-B14F-4D97-AF65-F5344CB8AC3E}">
        <p14:creationId xmlns:p14="http://schemas.microsoft.com/office/powerpoint/2010/main" val="1504877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Adult Educator with Federal Diploma of Higher Education </a:t>
            </a:r>
          </a:p>
          <a:p>
            <a:r>
              <a:rPr lang="en-GB" dirty="0" smtClean="0"/>
              <a:t>Swiss Federation of Adult’s Education</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2</a:t>
            </a:fld>
            <a:endParaRPr lang="de-CH"/>
          </a:p>
        </p:txBody>
      </p:sp>
    </p:spTree>
    <p:extLst>
      <p:ext uri="{BB962C8B-B14F-4D97-AF65-F5344CB8AC3E}">
        <p14:creationId xmlns:p14="http://schemas.microsoft.com/office/powerpoint/2010/main" val="1523012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Wer hat Vortritt?</a:t>
            </a:r>
          </a:p>
          <a:p>
            <a:r>
              <a:rPr lang="de-CH" dirty="0" smtClean="0"/>
              <a:t>Fussgänger vor</a:t>
            </a:r>
            <a:r>
              <a:rPr lang="de-CH" baseline="0" dirty="0" smtClean="0"/>
              <a:t> Auto, Auto vor Fahrrad. Auch Gegenrichtung ohne Haifischzähne</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25</a:t>
            </a:fld>
            <a:endParaRPr lang="de-CH"/>
          </a:p>
        </p:txBody>
      </p:sp>
    </p:spTree>
    <p:extLst>
      <p:ext uri="{BB962C8B-B14F-4D97-AF65-F5344CB8AC3E}">
        <p14:creationId xmlns:p14="http://schemas.microsoft.com/office/powerpoint/2010/main" val="2352614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Rechtsvortritt?</a:t>
            </a:r>
          </a:p>
          <a:p>
            <a:r>
              <a:rPr lang="de-CH" dirty="0" smtClean="0"/>
              <a:t>Trottoir-Übergang: Fussgänger</a:t>
            </a:r>
            <a:r>
              <a:rPr lang="de-CH" baseline="0" dirty="0" smtClean="0"/>
              <a:t> und danach auch die auf der Strasse haben Vortritt</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26</a:t>
            </a:fld>
            <a:endParaRPr lang="de-CH"/>
          </a:p>
        </p:txBody>
      </p:sp>
    </p:spTree>
    <p:extLst>
      <p:ext uri="{BB962C8B-B14F-4D97-AF65-F5344CB8AC3E}">
        <p14:creationId xmlns:p14="http://schemas.microsoft.com/office/powerpoint/2010/main" val="235261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Grün vor Rot</a:t>
            </a:r>
          </a:p>
          <a:p>
            <a:r>
              <a:rPr lang="de-CH" dirty="0" smtClean="0"/>
              <a:t>Stoppstrasse / Kein Vortritt</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27</a:t>
            </a:fld>
            <a:endParaRPr lang="de-CH"/>
          </a:p>
        </p:txBody>
      </p:sp>
    </p:spTree>
    <p:extLst>
      <p:ext uri="{BB962C8B-B14F-4D97-AF65-F5344CB8AC3E}">
        <p14:creationId xmlns:p14="http://schemas.microsoft.com/office/powerpoint/2010/main" val="1413877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Strasse mit Vortritt</a:t>
            </a:r>
          </a:p>
          <a:p>
            <a:r>
              <a:rPr lang="de-CH" dirty="0" smtClean="0"/>
              <a:t>Fahrzeuge im </a:t>
            </a:r>
            <a:r>
              <a:rPr lang="de-CH" dirty="0" err="1" smtClean="0"/>
              <a:t>Roundabout</a:t>
            </a:r>
            <a:r>
              <a:rPr lang="de-CH" dirty="0" smtClean="0"/>
              <a:t> haben Vortritt</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28</a:t>
            </a:fld>
            <a:endParaRPr lang="de-CH"/>
          </a:p>
        </p:txBody>
      </p:sp>
    </p:spTree>
    <p:extLst>
      <p:ext uri="{BB962C8B-B14F-4D97-AF65-F5344CB8AC3E}">
        <p14:creationId xmlns:p14="http://schemas.microsoft.com/office/powerpoint/2010/main" val="1919466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Wer hat Vortritt? Grün vor Rot!</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29</a:t>
            </a:fld>
            <a:endParaRPr lang="de-CH"/>
          </a:p>
        </p:txBody>
      </p:sp>
    </p:spTree>
    <p:extLst>
      <p:ext uri="{BB962C8B-B14F-4D97-AF65-F5344CB8AC3E}">
        <p14:creationId xmlns:p14="http://schemas.microsoft.com/office/powerpoint/2010/main" val="1504877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Wer hat Vortritt?</a:t>
            </a:r>
          </a:p>
          <a:p>
            <a:r>
              <a:rPr lang="de-CH" dirty="0" smtClean="0"/>
              <a:t>Fussgänger vor</a:t>
            </a:r>
            <a:r>
              <a:rPr lang="de-CH" baseline="0" dirty="0" smtClean="0"/>
              <a:t> Auto, Auto vor Fahrrad. Auch Gegenrichtung ohne Haifischzähne</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30</a:t>
            </a:fld>
            <a:endParaRPr lang="de-CH"/>
          </a:p>
        </p:txBody>
      </p:sp>
    </p:spTree>
    <p:extLst>
      <p:ext uri="{BB962C8B-B14F-4D97-AF65-F5344CB8AC3E}">
        <p14:creationId xmlns:p14="http://schemas.microsoft.com/office/powerpoint/2010/main" val="2352614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Rechtsvortritt?</a:t>
            </a:r>
          </a:p>
          <a:p>
            <a:r>
              <a:rPr lang="de-CH" dirty="0" smtClean="0"/>
              <a:t>Trottoir-Übergang: Fussgänger</a:t>
            </a:r>
            <a:r>
              <a:rPr lang="de-CH" baseline="0" dirty="0" smtClean="0"/>
              <a:t> und danach auch die auf der Strasse haben Vortritt</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31</a:t>
            </a:fld>
            <a:endParaRPr lang="de-CH"/>
          </a:p>
        </p:txBody>
      </p:sp>
    </p:spTree>
    <p:extLst>
      <p:ext uri="{BB962C8B-B14F-4D97-AF65-F5344CB8AC3E}">
        <p14:creationId xmlns:p14="http://schemas.microsoft.com/office/powerpoint/2010/main" val="23526146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Grün vor Rot</a:t>
            </a:r>
          </a:p>
          <a:p>
            <a:r>
              <a:rPr lang="de-CH" dirty="0" smtClean="0"/>
              <a:t>Stoppstrasse / Kein Vortritt</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32</a:t>
            </a:fld>
            <a:endParaRPr lang="de-CH"/>
          </a:p>
        </p:txBody>
      </p:sp>
    </p:spTree>
    <p:extLst>
      <p:ext uri="{BB962C8B-B14F-4D97-AF65-F5344CB8AC3E}">
        <p14:creationId xmlns:p14="http://schemas.microsoft.com/office/powerpoint/2010/main" val="1413877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Strasse mit Vortritt</a:t>
            </a:r>
          </a:p>
          <a:p>
            <a:r>
              <a:rPr lang="de-CH" dirty="0" smtClean="0"/>
              <a:t>Fahrzeuge im </a:t>
            </a:r>
            <a:r>
              <a:rPr lang="de-CH" dirty="0" err="1" smtClean="0"/>
              <a:t>Roundabout</a:t>
            </a:r>
            <a:r>
              <a:rPr lang="de-CH" dirty="0" smtClean="0"/>
              <a:t> haben Vortritt</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33</a:t>
            </a:fld>
            <a:endParaRPr lang="de-CH"/>
          </a:p>
        </p:txBody>
      </p:sp>
    </p:spTree>
    <p:extLst>
      <p:ext uri="{BB962C8B-B14F-4D97-AF65-F5344CB8AC3E}">
        <p14:creationId xmlns:p14="http://schemas.microsoft.com/office/powerpoint/2010/main" val="1919466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Parkverbot? – klar!</a:t>
            </a:r>
          </a:p>
          <a:p>
            <a:r>
              <a:rPr lang="de-CH" dirty="0" smtClean="0"/>
              <a:t>Recht</a:t>
            </a:r>
            <a:r>
              <a:rPr lang="de-CH" baseline="0" dirty="0" smtClean="0"/>
              <a:t>sabbiegen? </a:t>
            </a:r>
          </a:p>
          <a:p>
            <a:endParaRPr lang="de-CH" baseline="0" dirty="0" smtClean="0"/>
          </a:p>
          <a:p>
            <a:r>
              <a:rPr lang="de-DE" sz="1200" b="0" i="0" kern="1200" dirty="0" smtClean="0">
                <a:solidFill>
                  <a:schemeClr val="tx1"/>
                </a:solidFill>
                <a:effectLst/>
                <a:latin typeface="+mn-lt"/>
                <a:ea typeface="+mn-ea"/>
                <a:cs typeface="+mn-cs"/>
              </a:rPr>
              <a:t>Andere Fahrzeuge dürfen Streifen nicht benützen, sie jedoch nötigenfalls (z.B. zum Abbiegen) überqueren, wenn sie durch gelbe, unterbrochene Linien abgegrenzt sind. Jede Richtungsänderung ist mit dem Richtungsanzeiger oder durch deutliche Handzeichen rechtzeitig bekanntzugeben. Dies gilt namentlich für das </a:t>
            </a:r>
            <a:r>
              <a:rPr lang="de-DE" sz="1200" b="0" i="0" kern="1200" dirty="0" err="1" smtClean="0">
                <a:solidFill>
                  <a:schemeClr val="tx1"/>
                </a:solidFill>
                <a:effectLst/>
                <a:latin typeface="+mn-lt"/>
                <a:ea typeface="+mn-ea"/>
                <a:cs typeface="+mn-cs"/>
              </a:rPr>
              <a:t>Einspuren</a:t>
            </a:r>
            <a:r>
              <a:rPr lang="de-DE" sz="1200" b="0" i="0" kern="1200" dirty="0" smtClean="0">
                <a:solidFill>
                  <a:schemeClr val="tx1"/>
                </a:solidFill>
                <a:effectLst/>
                <a:latin typeface="+mn-lt"/>
                <a:ea typeface="+mn-ea"/>
                <a:cs typeface="+mn-cs"/>
              </a:rPr>
              <a:t>, Wechseln des Fahrstreifens und Abbiegen. Leit- und Vorwarnlinien dürfen von Fahrzeugen mit der gebotenen Vorsicht überfahren und überquert werden;</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34</a:t>
            </a:fld>
            <a:endParaRPr lang="de-CH"/>
          </a:p>
        </p:txBody>
      </p:sp>
    </p:spTree>
    <p:extLst>
      <p:ext uri="{BB962C8B-B14F-4D97-AF65-F5344CB8AC3E}">
        <p14:creationId xmlns:p14="http://schemas.microsoft.com/office/powerpoint/2010/main" val="2352614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350"/>
            <a:r>
              <a:rPr lang="de-CH" dirty="0" smtClean="0"/>
              <a:t>«Du – Sie» Ansprechen Regeln</a:t>
            </a:r>
          </a:p>
          <a:p>
            <a:endParaRPr lang="de-CH" dirty="0" smtClean="0"/>
          </a:p>
          <a:p>
            <a:r>
              <a:rPr lang="de-CH" dirty="0" smtClean="0"/>
              <a:t>FRAGEN</a:t>
            </a:r>
            <a:r>
              <a:rPr lang="de-CH" baseline="0" dirty="0" smtClean="0"/>
              <a:t> stellen, wenn Sie welche haben</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3</a:t>
            </a:fld>
            <a:endParaRPr lang="de-CH"/>
          </a:p>
        </p:txBody>
      </p:sp>
    </p:spTree>
    <p:extLst>
      <p:ext uri="{BB962C8B-B14F-4D97-AF65-F5344CB8AC3E}">
        <p14:creationId xmlns:p14="http://schemas.microsoft.com/office/powerpoint/2010/main" val="478877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Weder von Autos, noch von Velos</a:t>
            </a:r>
          </a:p>
          <a:p>
            <a:pPr marL="171450" indent="-171450">
              <a:buFont typeface="Wingdings"/>
              <a:buChar char="à"/>
            </a:pPr>
            <a:r>
              <a:rPr lang="de-CH" dirty="0" smtClean="0">
                <a:sym typeface="Wingdings" panose="05000000000000000000" pitchFamily="2" charset="2"/>
              </a:rPr>
              <a:t>Recht</a:t>
            </a:r>
            <a:r>
              <a:rPr lang="de-CH" baseline="0" dirty="0" smtClean="0">
                <a:sym typeface="Wingdings" panose="05000000000000000000" pitchFamily="2" charset="2"/>
              </a:rPr>
              <a:t>sabbiegen</a:t>
            </a:r>
          </a:p>
          <a:p>
            <a:pPr marL="171450" indent="-171450">
              <a:buFont typeface="Wingdings"/>
              <a:buChar char="à"/>
            </a:pPr>
            <a:endParaRPr lang="de-CH" baseline="0" dirty="0" smtClean="0">
              <a:sym typeface="Wingdings" panose="05000000000000000000" pitchFamily="2" charset="2"/>
            </a:endParaRPr>
          </a:p>
          <a:p>
            <a:pPr marL="0" indent="0">
              <a:buFont typeface="Wingdings"/>
              <a:buNone/>
            </a:pPr>
            <a:r>
              <a:rPr lang="de-CH" baseline="0" dirty="0" smtClean="0">
                <a:sym typeface="Wingdings" panose="05000000000000000000" pitchFamily="2" charset="2"/>
              </a:rPr>
              <a:t>Analog: baulich abgetrennte </a:t>
            </a:r>
            <a:r>
              <a:rPr lang="de-CH" dirty="0" smtClean="0"/>
              <a:t>Velowege (Bordstein, Trottoir)</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35</a:t>
            </a:fld>
            <a:endParaRPr lang="de-CH"/>
          </a:p>
        </p:txBody>
      </p:sp>
    </p:spTree>
    <p:extLst>
      <p:ext uri="{BB962C8B-B14F-4D97-AF65-F5344CB8AC3E}">
        <p14:creationId xmlns:p14="http://schemas.microsoft.com/office/powerpoint/2010/main" val="2352614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Autos</a:t>
            </a:r>
            <a:r>
              <a:rPr lang="de-CH" baseline="0" dirty="0" smtClean="0"/>
              <a:t> dürfen Velos nicht dabei behindern.</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36</a:t>
            </a:fld>
            <a:endParaRPr lang="de-CH"/>
          </a:p>
        </p:txBody>
      </p:sp>
    </p:spTree>
    <p:extLst>
      <p:ext uri="{BB962C8B-B14F-4D97-AF65-F5344CB8AC3E}">
        <p14:creationId xmlns:p14="http://schemas.microsoft.com/office/powerpoint/2010/main" val="2352614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37</a:t>
            </a:fld>
            <a:endParaRPr lang="de-CH"/>
          </a:p>
        </p:txBody>
      </p:sp>
    </p:spTree>
    <p:extLst>
      <p:ext uri="{BB962C8B-B14F-4D97-AF65-F5344CB8AC3E}">
        <p14:creationId xmlns:p14="http://schemas.microsoft.com/office/powerpoint/2010/main" val="2352614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300" dirty="0" smtClean="0"/>
              <a:t>Vorm </a:t>
            </a:r>
            <a:r>
              <a:rPr lang="de-CH" sz="1300" dirty="0" err="1" smtClean="0"/>
              <a:t>Roundabout</a:t>
            </a:r>
            <a:r>
              <a:rPr lang="de-CH" sz="1300" dirty="0" smtClean="0"/>
              <a:t> eventuell</a:t>
            </a:r>
            <a:r>
              <a:rPr lang="de-CH" sz="1300" baseline="0" dirty="0" smtClean="0"/>
              <a:t> </a:t>
            </a:r>
            <a:r>
              <a:rPr lang="de-CH" sz="1300" dirty="0" smtClean="0"/>
              <a:t>Handzeichen geben </a:t>
            </a:r>
          </a:p>
          <a:p>
            <a:endParaRPr lang="de-CH" sz="1300" dirty="0" smtClean="0"/>
          </a:p>
          <a:p>
            <a:r>
              <a:rPr lang="de-CH" sz="1300" dirty="0" smtClean="0"/>
              <a:t>Im </a:t>
            </a:r>
            <a:r>
              <a:rPr lang="de-CH" sz="1300" dirty="0" err="1" smtClean="0"/>
              <a:t>Roundabout</a:t>
            </a:r>
            <a:r>
              <a:rPr lang="de-CH" sz="1300" dirty="0" smtClean="0"/>
              <a:t> sollten </a:t>
            </a:r>
            <a:r>
              <a:rPr lang="de-CH" sz="1300" dirty="0"/>
              <a:t>die Velofahrer in der Mitte oder eine bisschen rechts von der Mitte fahren.</a:t>
            </a:r>
          </a:p>
          <a:p>
            <a:r>
              <a:rPr lang="de-CH" sz="1300" dirty="0"/>
              <a:t>Anfänglich fuhren viele Velofahrer am rechten Rand und dann stellte sich heraus, dass die Autofahrer sie teilweise nicht sehen konnten. Darum ist man heute in der Mitte und sperrt die Fahrbahn ganz ab.</a:t>
            </a:r>
          </a:p>
          <a:p>
            <a:r>
              <a:rPr lang="de-CH" sz="1300" dirty="0"/>
              <a:t>Das Einspuren in die Mitte bereits vor dem </a:t>
            </a:r>
            <a:r>
              <a:rPr lang="de-CH" sz="1300" dirty="0" err="1" smtClean="0"/>
              <a:t>Roundabout</a:t>
            </a:r>
            <a:r>
              <a:rPr lang="de-CH" sz="1300" dirty="0" smtClean="0"/>
              <a:t> wird </a:t>
            </a:r>
            <a:r>
              <a:rPr lang="de-CH" sz="1300" dirty="0"/>
              <a:t>nicht überall empfohlen und ist nicht immer notwendig. Die 1. und 2. </a:t>
            </a:r>
            <a:r>
              <a:rPr lang="de-CH" sz="1300" dirty="0" err="1"/>
              <a:t>Klässler</a:t>
            </a:r>
            <a:r>
              <a:rPr lang="de-CH" sz="1300" dirty="0"/>
              <a:t> sind damit überfordert.</a:t>
            </a:r>
          </a:p>
          <a:p>
            <a:r>
              <a:rPr lang="de-CH" sz="1300" dirty="0"/>
              <a:t>- Bei der Einfahrt in den </a:t>
            </a:r>
            <a:r>
              <a:rPr lang="de-CH" sz="1300" dirty="0" err="1" smtClean="0"/>
              <a:t>Roundabout</a:t>
            </a:r>
            <a:r>
              <a:rPr lang="de-CH" sz="1300" dirty="0" smtClean="0"/>
              <a:t> unbedingt </a:t>
            </a:r>
            <a:r>
              <a:rPr lang="de-CH" sz="1300" dirty="0"/>
              <a:t>den Vortritt beachten </a:t>
            </a:r>
          </a:p>
          <a:p>
            <a:r>
              <a:rPr lang="de-CH" sz="1300" dirty="0"/>
              <a:t>- Leicht rechts von der Spurmitte fahren</a:t>
            </a:r>
          </a:p>
          <a:p>
            <a:r>
              <a:rPr lang="de-CH" sz="1300" dirty="0"/>
              <a:t>- </a:t>
            </a:r>
            <a:r>
              <a:rPr lang="de-CH" sz="1300" dirty="0" smtClean="0"/>
              <a:t>Handzeichen </a:t>
            </a:r>
            <a:r>
              <a:rPr lang="de-CH" sz="1300" dirty="0"/>
              <a:t>geben (früh, d.h. beim Passieren der letzten Einfahrt vor der Ausfahrt)</a:t>
            </a:r>
          </a:p>
          <a:p>
            <a:r>
              <a:rPr lang="de-CH" sz="1300" dirty="0"/>
              <a:t>- Vor der Ausfahrt an den rechten Rand fahren</a:t>
            </a:r>
          </a:p>
          <a:p>
            <a:r>
              <a:rPr lang="de-CH" sz="1300" dirty="0"/>
              <a:t>- Bei ¾ Befahrung, schnell einen Kontrollblick links um eine Kollision mit einem</a:t>
            </a:r>
          </a:p>
          <a:p>
            <a:r>
              <a:rPr lang="de-CH" sz="1300" dirty="0"/>
              <a:t>ausfahrenden Auto zu vermeiden</a:t>
            </a:r>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38</a:t>
            </a:fld>
            <a:endParaRPr lang="de-CH"/>
          </a:p>
        </p:txBody>
      </p:sp>
    </p:spTree>
    <p:extLst>
      <p:ext uri="{BB962C8B-B14F-4D97-AF65-F5344CB8AC3E}">
        <p14:creationId xmlns:p14="http://schemas.microsoft.com/office/powerpoint/2010/main" val="2651821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300" dirty="0"/>
              <a:t>Spurmitte</a:t>
            </a:r>
            <a:endParaRPr lang="de-CH" i="0" dirty="0"/>
          </a:p>
        </p:txBody>
      </p:sp>
      <p:sp>
        <p:nvSpPr>
          <p:cNvPr id="4" name="Foliennummernplatzhalter 3"/>
          <p:cNvSpPr>
            <a:spLocks noGrp="1"/>
          </p:cNvSpPr>
          <p:nvPr>
            <p:ph type="sldNum" sz="quarter" idx="10"/>
          </p:nvPr>
        </p:nvSpPr>
        <p:spPr/>
        <p:txBody>
          <a:bodyPr/>
          <a:lstStyle/>
          <a:p>
            <a:fld id="{483A28C3-70AE-4679-A30B-1EFD1756A369}" type="slidenum">
              <a:rPr lang="de-CH" smtClean="0"/>
              <a:t>39</a:t>
            </a:fld>
            <a:endParaRPr lang="de-CH"/>
          </a:p>
        </p:txBody>
      </p:sp>
    </p:spTree>
    <p:extLst>
      <p:ext uri="{BB962C8B-B14F-4D97-AF65-F5344CB8AC3E}">
        <p14:creationId xmlns:p14="http://schemas.microsoft.com/office/powerpoint/2010/main" val="643414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300" dirty="0"/>
              <a:t>Augenkontakt zu Fahrer</a:t>
            </a:r>
            <a:endParaRPr lang="de-CH" i="0" dirty="0"/>
          </a:p>
        </p:txBody>
      </p:sp>
      <p:sp>
        <p:nvSpPr>
          <p:cNvPr id="4" name="Foliennummernplatzhalter 3"/>
          <p:cNvSpPr>
            <a:spLocks noGrp="1"/>
          </p:cNvSpPr>
          <p:nvPr>
            <p:ph type="sldNum" sz="quarter" idx="10"/>
          </p:nvPr>
        </p:nvSpPr>
        <p:spPr/>
        <p:txBody>
          <a:bodyPr/>
          <a:lstStyle/>
          <a:p>
            <a:fld id="{483A28C3-70AE-4679-A30B-1EFD1756A369}" type="slidenum">
              <a:rPr lang="de-CH" smtClean="0"/>
              <a:t>40</a:t>
            </a:fld>
            <a:endParaRPr lang="de-CH"/>
          </a:p>
        </p:txBody>
      </p:sp>
    </p:spTree>
    <p:extLst>
      <p:ext uri="{BB962C8B-B14F-4D97-AF65-F5344CB8AC3E}">
        <p14:creationId xmlns:p14="http://schemas.microsoft.com/office/powerpoint/2010/main" val="1823419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300" dirty="0"/>
              <a:t>Jedes Fahrzeug hat verschiedene tote Winkel.</a:t>
            </a:r>
            <a:endParaRPr lang="de-CH" i="0" dirty="0"/>
          </a:p>
        </p:txBody>
      </p:sp>
      <p:sp>
        <p:nvSpPr>
          <p:cNvPr id="4" name="Foliennummernplatzhalter 3"/>
          <p:cNvSpPr>
            <a:spLocks noGrp="1"/>
          </p:cNvSpPr>
          <p:nvPr>
            <p:ph type="sldNum" sz="quarter" idx="10"/>
          </p:nvPr>
        </p:nvSpPr>
        <p:spPr/>
        <p:txBody>
          <a:bodyPr/>
          <a:lstStyle/>
          <a:p>
            <a:fld id="{483A28C3-70AE-4679-A30B-1EFD1756A369}" type="slidenum">
              <a:rPr lang="de-CH" smtClean="0"/>
              <a:t>41</a:t>
            </a:fld>
            <a:endParaRPr lang="de-CH"/>
          </a:p>
        </p:txBody>
      </p:sp>
    </p:spTree>
    <p:extLst>
      <p:ext uri="{BB962C8B-B14F-4D97-AF65-F5344CB8AC3E}">
        <p14:creationId xmlns:p14="http://schemas.microsoft.com/office/powerpoint/2010/main" val="1990317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-ohne Kommentar durchklicken-</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42</a:t>
            </a:fld>
            <a:endParaRPr lang="de-CH"/>
          </a:p>
        </p:txBody>
      </p:sp>
    </p:spTree>
    <p:extLst>
      <p:ext uri="{BB962C8B-B14F-4D97-AF65-F5344CB8AC3E}">
        <p14:creationId xmlns:p14="http://schemas.microsoft.com/office/powerpoint/2010/main" val="1811478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83A28C3-70AE-4679-A30B-1EFD1756A369}" type="slidenum">
              <a:rPr lang="de-CH" smtClean="0"/>
              <a:t>43</a:t>
            </a:fld>
            <a:endParaRPr lang="de-CH"/>
          </a:p>
        </p:txBody>
      </p:sp>
    </p:spTree>
    <p:extLst>
      <p:ext uri="{BB962C8B-B14F-4D97-AF65-F5344CB8AC3E}">
        <p14:creationId xmlns:p14="http://schemas.microsoft.com/office/powerpoint/2010/main" val="2233695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300" dirty="0"/>
              <a:t>Tipps für Gemeinsames fahren mit Kind/Familie</a:t>
            </a:r>
          </a:p>
          <a:p>
            <a:endParaRPr lang="de-CH" sz="1300" dirty="0"/>
          </a:p>
          <a:p>
            <a:r>
              <a:rPr lang="de-CH" sz="1300" dirty="0"/>
              <a:t>Hinweis Broschüre</a:t>
            </a:r>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44</a:t>
            </a:fld>
            <a:endParaRPr lang="de-CH"/>
          </a:p>
        </p:txBody>
      </p:sp>
    </p:spTree>
    <p:extLst>
      <p:ext uri="{BB962C8B-B14F-4D97-AF65-F5344CB8AC3E}">
        <p14:creationId xmlns:p14="http://schemas.microsoft.com/office/powerpoint/2010/main" val="948201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Zeit ca.</a:t>
            </a:r>
            <a:r>
              <a:rPr lang="de-CH" baseline="0" dirty="0" smtClean="0"/>
              <a:t> 40- 45 min</a:t>
            </a:r>
          </a:p>
          <a:p>
            <a:r>
              <a:rPr lang="de-CH" baseline="0" dirty="0" smtClean="0"/>
              <a:t>Fertig vor Kinder um sie zu sehen</a:t>
            </a:r>
          </a:p>
          <a:p>
            <a:endParaRPr lang="de-CH" baseline="0" dirty="0" smtClean="0"/>
          </a:p>
          <a:p>
            <a:r>
              <a:rPr lang="de-CH" baseline="0" dirty="0" smtClean="0"/>
              <a:t>Fragen sofort stellen</a:t>
            </a:r>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4</a:t>
            </a:fld>
            <a:endParaRPr lang="de-CH"/>
          </a:p>
        </p:txBody>
      </p:sp>
    </p:spTree>
    <p:extLst>
      <p:ext uri="{BB962C8B-B14F-4D97-AF65-F5344CB8AC3E}">
        <p14:creationId xmlns:p14="http://schemas.microsoft.com/office/powerpoint/2010/main" val="2051150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46</a:t>
            </a:fld>
            <a:endParaRPr lang="de-CH"/>
          </a:p>
        </p:txBody>
      </p:sp>
    </p:spTree>
    <p:extLst>
      <p:ext uri="{BB962C8B-B14F-4D97-AF65-F5344CB8AC3E}">
        <p14:creationId xmlns:p14="http://schemas.microsoft.com/office/powerpoint/2010/main" val="38020277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benötigt Übung und Routine.</a:t>
            </a:r>
            <a:r>
              <a:rPr lang="de-CH" baseline="0" dirty="0" smtClean="0"/>
              <a:t> </a:t>
            </a:r>
          </a:p>
          <a:p>
            <a:endParaRPr lang="de-CH" baseline="0" dirty="0" smtClean="0"/>
          </a:p>
          <a:p>
            <a:r>
              <a:rPr lang="de-CH" baseline="0" dirty="0" smtClean="0"/>
              <a:t>Abläufe sind für Kinder noch nicht erkennbar!</a:t>
            </a:r>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47</a:t>
            </a:fld>
            <a:endParaRPr lang="de-CH"/>
          </a:p>
        </p:txBody>
      </p:sp>
    </p:spTree>
    <p:extLst>
      <p:ext uri="{BB962C8B-B14F-4D97-AF65-F5344CB8AC3E}">
        <p14:creationId xmlns:p14="http://schemas.microsoft.com/office/powerpoint/2010/main" val="4255570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350">
              <a:defRPr/>
            </a:pPr>
            <a:r>
              <a:rPr lang="de-CH" sz="1300" dirty="0"/>
              <a:t>Punkte von Folie erläutern.</a:t>
            </a:r>
          </a:p>
          <a:p>
            <a:endParaRPr lang="de-CH" sz="1300" dirty="0"/>
          </a:p>
          <a:p>
            <a:r>
              <a:rPr lang="de-CH" sz="1300" b="1" dirty="0"/>
              <a:t>Beispiel 1:</a:t>
            </a:r>
          </a:p>
          <a:p>
            <a:r>
              <a:rPr lang="de-CH" sz="1300" dirty="0"/>
              <a:t>Tunnelblick mit Hand machen</a:t>
            </a:r>
          </a:p>
          <a:p>
            <a:endParaRPr lang="de-CH" sz="1300" dirty="0"/>
          </a:p>
          <a:p>
            <a:r>
              <a:rPr lang="de-CH" sz="1300" b="1" dirty="0"/>
              <a:t>Beispiel 2:</a:t>
            </a:r>
          </a:p>
          <a:p>
            <a:r>
              <a:rPr lang="de-CH" sz="1300" dirty="0"/>
              <a:t>Folie Zeigen, Frage nach Detail</a:t>
            </a:r>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48</a:t>
            </a:fld>
            <a:endParaRPr lang="de-CH"/>
          </a:p>
        </p:txBody>
      </p:sp>
    </p:spTree>
    <p:extLst>
      <p:ext uri="{BB962C8B-B14F-4D97-AF65-F5344CB8AC3E}">
        <p14:creationId xmlns:p14="http://schemas.microsoft.com/office/powerpoint/2010/main" val="3802027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350"/>
            <a:r>
              <a:rPr lang="de-CH" sz="1300" dirty="0"/>
              <a:t>Punkte von Folie erläutern.</a:t>
            </a:r>
          </a:p>
          <a:p>
            <a:endParaRPr lang="de-CH" sz="1300" dirty="0"/>
          </a:p>
          <a:p>
            <a:r>
              <a:rPr lang="de-CH" sz="1300" dirty="0"/>
              <a:t>empfindlicheres Gehör </a:t>
            </a:r>
            <a:r>
              <a:rPr lang="de-CH" sz="1300" dirty="0">
                <a:sym typeface="Wingdings" pitchFamily="2" charset="2"/>
              </a:rPr>
              <a:t></a:t>
            </a:r>
            <a:r>
              <a:rPr lang="de-CH" sz="1300" dirty="0"/>
              <a:t> reagiert erschreckter.</a:t>
            </a:r>
          </a:p>
          <a:p>
            <a:endParaRPr lang="de-CH" sz="1300" dirty="0"/>
          </a:p>
          <a:p>
            <a:r>
              <a:rPr lang="de-CH" sz="1300" dirty="0"/>
              <a:t>LEISE = Langsam</a:t>
            </a:r>
          </a:p>
        </p:txBody>
      </p:sp>
      <p:sp>
        <p:nvSpPr>
          <p:cNvPr id="4" name="Foliennummernplatzhalter 3"/>
          <p:cNvSpPr>
            <a:spLocks noGrp="1"/>
          </p:cNvSpPr>
          <p:nvPr>
            <p:ph type="sldNum" sz="quarter" idx="10"/>
          </p:nvPr>
        </p:nvSpPr>
        <p:spPr/>
        <p:txBody>
          <a:bodyPr/>
          <a:lstStyle/>
          <a:p>
            <a:fld id="{483A28C3-70AE-4679-A30B-1EFD1756A369}" type="slidenum">
              <a:rPr lang="de-CH" smtClean="0"/>
              <a:t>49</a:t>
            </a:fld>
            <a:endParaRPr lang="de-CH"/>
          </a:p>
        </p:txBody>
      </p:sp>
    </p:spTree>
    <p:extLst>
      <p:ext uri="{BB962C8B-B14F-4D97-AF65-F5344CB8AC3E}">
        <p14:creationId xmlns:p14="http://schemas.microsoft.com/office/powerpoint/2010/main" val="37197867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300" dirty="0"/>
              <a:t>Punkte von Folie erläutern.</a:t>
            </a:r>
          </a:p>
          <a:p>
            <a:endParaRPr lang="de-CH" sz="1300" dirty="0"/>
          </a:p>
          <a:p>
            <a:r>
              <a:rPr lang="de-CH" b="1" dirty="0" smtClean="0"/>
              <a:t>Übung</a:t>
            </a:r>
            <a:r>
              <a:rPr lang="de-CH" b="1" baseline="0" dirty="0" smtClean="0"/>
              <a:t>: </a:t>
            </a:r>
          </a:p>
          <a:p>
            <a:r>
              <a:rPr lang="de-CH" baseline="0" dirty="0" smtClean="0"/>
              <a:t>Auf einem Bein stehen</a:t>
            </a:r>
          </a:p>
          <a:p>
            <a:r>
              <a:rPr lang="de-CH" baseline="0" dirty="0" smtClean="0"/>
              <a:t>Hand auf Bauch kreisen</a:t>
            </a:r>
          </a:p>
          <a:p>
            <a:r>
              <a:rPr lang="de-CH" baseline="0" dirty="0" smtClean="0"/>
              <a:t>Andere Hand winken – Bein Klopfen</a:t>
            </a:r>
          </a:p>
          <a:p>
            <a:r>
              <a:rPr lang="de-CH" baseline="0" dirty="0" smtClean="0"/>
              <a:t>«Fischers Fritz fischt frische Fische» …</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50</a:t>
            </a:fld>
            <a:endParaRPr lang="de-CH"/>
          </a:p>
        </p:txBody>
      </p:sp>
    </p:spTree>
    <p:extLst>
      <p:ext uri="{BB962C8B-B14F-4D97-AF65-F5344CB8AC3E}">
        <p14:creationId xmlns:p14="http://schemas.microsoft.com/office/powerpoint/2010/main" val="2664858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300" dirty="0"/>
              <a:t>Punkte von Folie erläutern.</a:t>
            </a:r>
          </a:p>
          <a:p>
            <a:endParaRPr lang="de-CH" sz="1300" dirty="0"/>
          </a:p>
          <a:p>
            <a:r>
              <a:rPr lang="de-CH" sz="1300" b="1" dirty="0"/>
              <a:t>Beispiel:</a:t>
            </a:r>
          </a:p>
          <a:p>
            <a:r>
              <a:rPr lang="de-CH" sz="1300" dirty="0"/>
              <a:t>Raupe auf Strasse! (Zug 2011)</a:t>
            </a:r>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51</a:t>
            </a:fld>
            <a:endParaRPr lang="de-CH"/>
          </a:p>
        </p:txBody>
      </p:sp>
    </p:spTree>
    <p:extLst>
      <p:ext uri="{BB962C8B-B14F-4D97-AF65-F5344CB8AC3E}">
        <p14:creationId xmlns:p14="http://schemas.microsoft.com/office/powerpoint/2010/main" val="9704065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300" dirty="0"/>
              <a:t>Punkte von Folie erläutern.</a:t>
            </a:r>
          </a:p>
          <a:p>
            <a:r>
              <a:rPr lang="de-CH" sz="1300" dirty="0"/>
              <a:t> </a:t>
            </a:r>
          </a:p>
          <a:p>
            <a:r>
              <a:rPr lang="de-CH" sz="1300" dirty="0"/>
              <a:t>Der </a:t>
            </a:r>
            <a:r>
              <a:rPr lang="de-CH" sz="1300" b="1" dirty="0"/>
              <a:t>Gleichgewichtssinn</a:t>
            </a:r>
            <a:r>
              <a:rPr lang="de-CH" sz="1300" dirty="0"/>
              <a:t> ist mit </a:t>
            </a:r>
            <a:r>
              <a:rPr lang="de-CH" sz="1300" b="1" dirty="0"/>
              <a:t>5, 6 Jahren ziemlich gut ausgebildet</a:t>
            </a:r>
            <a:r>
              <a:rPr lang="de-CH" sz="1300" dirty="0"/>
              <a:t>. </a:t>
            </a:r>
          </a:p>
          <a:p>
            <a:r>
              <a:rPr lang="de-CH" sz="1300" dirty="0"/>
              <a:t>Der</a:t>
            </a:r>
            <a:r>
              <a:rPr lang="de-CH" sz="1300" b="1" dirty="0"/>
              <a:t> Sinn für Gefahren  mit ungefähr 12 Jahren. </a:t>
            </a:r>
            <a:r>
              <a:rPr lang="de-CH" sz="1300" dirty="0"/>
              <a:t>(5/6. Klasse!)</a:t>
            </a:r>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52</a:t>
            </a:fld>
            <a:endParaRPr lang="de-CH"/>
          </a:p>
        </p:txBody>
      </p:sp>
    </p:spTree>
    <p:extLst>
      <p:ext uri="{BB962C8B-B14F-4D97-AF65-F5344CB8AC3E}">
        <p14:creationId xmlns:p14="http://schemas.microsoft.com/office/powerpoint/2010/main" val="31282109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300" dirty="0"/>
              <a:t>Hinweis Schwierigkeit für Kinder</a:t>
            </a:r>
          </a:p>
          <a:p>
            <a:r>
              <a:rPr lang="de-CH" sz="1300" dirty="0"/>
              <a:t>Entwicklungsstand nicht ausgereift </a:t>
            </a:r>
          </a:p>
          <a:p>
            <a:pPr marL="185691" indent="-185691">
              <a:buFont typeface="Wingdings"/>
              <a:buChar char="à"/>
            </a:pPr>
            <a:r>
              <a:rPr lang="de-CH" sz="1300" dirty="0"/>
              <a:t>begleitetes Üben. </a:t>
            </a:r>
          </a:p>
          <a:p>
            <a:pPr marL="185691" indent="-185691">
              <a:buFont typeface="Wingdings"/>
              <a:buChar char="à"/>
            </a:pPr>
            <a:r>
              <a:rPr lang="de-CH" sz="1300" dirty="0"/>
              <a:t>kurze Fahrten auf wenig befahrenen Strassen, die sie gut kennen. </a:t>
            </a:r>
          </a:p>
          <a:p>
            <a:pPr marL="185691" indent="-185691">
              <a:buFont typeface="Wingdings"/>
              <a:buChar char="à"/>
            </a:pPr>
            <a:r>
              <a:rPr lang="de-CH" sz="1300" dirty="0"/>
              <a:t>Nicht überfordern: Lieber absteigen und stossen. </a:t>
            </a:r>
          </a:p>
          <a:p>
            <a:pPr marL="185691" indent="-185691">
              <a:buFont typeface="Wingdings"/>
              <a:buChar char="à"/>
            </a:pPr>
            <a:endParaRPr lang="de-CH" sz="1300" dirty="0"/>
          </a:p>
          <a:p>
            <a:r>
              <a:rPr lang="de-CH" sz="1300" dirty="0"/>
              <a:t>Vorbilder! Zeichen und Regeln </a:t>
            </a:r>
            <a:r>
              <a:rPr lang="de-CH" sz="1300" b="1" dirty="0"/>
              <a:t>genau</a:t>
            </a:r>
            <a:r>
              <a:rPr lang="de-CH" sz="1300" dirty="0"/>
              <a:t> einhalten.</a:t>
            </a:r>
          </a:p>
        </p:txBody>
      </p:sp>
      <p:sp>
        <p:nvSpPr>
          <p:cNvPr id="4" name="Foliennummernplatzhalter 3"/>
          <p:cNvSpPr>
            <a:spLocks noGrp="1"/>
          </p:cNvSpPr>
          <p:nvPr>
            <p:ph type="sldNum" sz="quarter" idx="10"/>
          </p:nvPr>
        </p:nvSpPr>
        <p:spPr/>
        <p:txBody>
          <a:bodyPr/>
          <a:lstStyle/>
          <a:p>
            <a:fld id="{483A28C3-70AE-4679-A30B-1EFD1756A369}" type="slidenum">
              <a:rPr lang="de-CH" smtClean="0"/>
              <a:t>53</a:t>
            </a:fld>
            <a:endParaRPr lang="de-CH"/>
          </a:p>
        </p:txBody>
      </p:sp>
    </p:spTree>
    <p:extLst>
      <p:ext uri="{BB962C8B-B14F-4D97-AF65-F5344CB8AC3E}">
        <p14:creationId xmlns:p14="http://schemas.microsoft.com/office/powerpoint/2010/main" val="14907565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300" dirty="0"/>
              <a:t>Hinweis «Kind und Velo»</a:t>
            </a:r>
          </a:p>
          <a:p>
            <a:r>
              <a:rPr lang="de-CH" sz="1300" dirty="0"/>
              <a:t>Übung an sicheren Orten. </a:t>
            </a:r>
          </a:p>
          <a:p>
            <a:endParaRPr lang="de-CH" sz="1300" dirty="0"/>
          </a:p>
          <a:p>
            <a:r>
              <a:rPr lang="de-CH" sz="1300" dirty="0"/>
              <a:t>Beispiele:</a:t>
            </a:r>
          </a:p>
          <a:p>
            <a:pPr marL="185691" indent="-185691">
              <a:buFont typeface="Arial" pitchFamily="34" charset="0"/>
              <a:buChar char="•"/>
            </a:pPr>
            <a:r>
              <a:rPr lang="de-CH" sz="1300" dirty="0"/>
              <a:t>Langsam fahren</a:t>
            </a:r>
          </a:p>
          <a:p>
            <a:pPr marL="185691" indent="-185691">
              <a:buFont typeface="Arial" pitchFamily="34" charset="0"/>
              <a:buChar char="•"/>
            </a:pPr>
            <a:r>
              <a:rPr lang="de-CH" sz="1300" dirty="0"/>
              <a:t>Kreisfahren und Winken</a:t>
            </a:r>
          </a:p>
          <a:p>
            <a:pPr marL="185691" indent="-185691">
              <a:buFont typeface="Arial" pitchFamily="34" charset="0"/>
              <a:buChar char="•"/>
            </a:pPr>
            <a:r>
              <a:rPr lang="de-CH" sz="1300" dirty="0"/>
              <a:t>8-Fahren</a:t>
            </a:r>
          </a:p>
          <a:p>
            <a:pPr marL="185691" indent="-185691">
              <a:buFont typeface="Arial" pitchFamily="34" charset="0"/>
              <a:buChar char="•"/>
            </a:pPr>
            <a:r>
              <a:rPr lang="de-CH" sz="1300" dirty="0"/>
              <a:t>…</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54</a:t>
            </a:fld>
            <a:endParaRPr lang="de-CH"/>
          </a:p>
        </p:txBody>
      </p:sp>
    </p:spTree>
    <p:extLst>
      <p:ext uri="{BB962C8B-B14F-4D97-AF65-F5344CB8AC3E}">
        <p14:creationId xmlns:p14="http://schemas.microsoft.com/office/powerpoint/2010/main" val="3550281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350">
              <a:defRPr/>
            </a:pPr>
            <a:r>
              <a:rPr lang="de-CH" sz="1300" dirty="0"/>
              <a:t>Anfahren mit Pedalen</a:t>
            </a:r>
          </a:p>
          <a:p>
            <a:pPr defTabSz="990350">
              <a:defRPr/>
            </a:pPr>
            <a:r>
              <a:rPr lang="de-CH" sz="1300" dirty="0"/>
              <a:t>Blick zurück (Fingeranzahl erkennen)</a:t>
            </a:r>
          </a:p>
          <a:p>
            <a:pPr defTabSz="990350">
              <a:defRPr/>
            </a:pPr>
            <a:endParaRPr lang="de-CH" sz="1300" dirty="0"/>
          </a:p>
          <a:p>
            <a:pPr defTabSz="990350">
              <a:defRPr/>
            </a:pPr>
            <a:r>
              <a:rPr lang="de-CH" sz="1300" dirty="0"/>
              <a:t>Gangschalten: nicht im tiefsten/höchsten Gang anfahren</a:t>
            </a:r>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55</a:t>
            </a:fld>
            <a:endParaRPr lang="de-CH"/>
          </a:p>
        </p:txBody>
      </p:sp>
    </p:spTree>
    <p:extLst>
      <p:ext uri="{BB962C8B-B14F-4D97-AF65-F5344CB8AC3E}">
        <p14:creationId xmlns:p14="http://schemas.microsoft.com/office/powerpoint/2010/main" val="3550281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Zeit ca.</a:t>
            </a:r>
            <a:r>
              <a:rPr lang="de-CH" baseline="0" dirty="0" smtClean="0"/>
              <a:t> 40- 45 min</a:t>
            </a:r>
          </a:p>
          <a:p>
            <a:r>
              <a:rPr lang="de-CH" baseline="0" dirty="0" smtClean="0"/>
              <a:t>Fertig vor Kinder um sie zu sehen</a:t>
            </a:r>
          </a:p>
          <a:p>
            <a:endParaRPr lang="de-CH" baseline="0" dirty="0" smtClean="0"/>
          </a:p>
          <a:p>
            <a:r>
              <a:rPr lang="de-CH" baseline="0" dirty="0" smtClean="0"/>
              <a:t>Fragen sofort stellen</a:t>
            </a:r>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5</a:t>
            </a:fld>
            <a:endParaRPr lang="de-CH"/>
          </a:p>
        </p:txBody>
      </p:sp>
    </p:spTree>
    <p:extLst>
      <p:ext uri="{BB962C8B-B14F-4D97-AF65-F5344CB8AC3E}">
        <p14:creationId xmlns:p14="http://schemas.microsoft.com/office/powerpoint/2010/main" val="2051150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300" dirty="0"/>
              <a:t>Präzis anhalten: Vorderbremse, </a:t>
            </a:r>
            <a:r>
              <a:rPr lang="de-CH" sz="1300" dirty="0" err="1"/>
              <a:t>Hinterbremse</a:t>
            </a:r>
            <a:r>
              <a:rPr lang="de-CH" sz="1300" dirty="0"/>
              <a:t>, zusammen. </a:t>
            </a:r>
          </a:p>
          <a:p>
            <a:endParaRPr lang="de-CH" sz="1300" dirty="0"/>
          </a:p>
          <a:p>
            <a:r>
              <a:rPr lang="de-CH" sz="1300" b="1" dirty="0"/>
              <a:t>Hinweis:</a:t>
            </a:r>
          </a:p>
          <a:p>
            <a:r>
              <a:rPr lang="de-CH" sz="1300" dirty="0"/>
              <a:t>Abstand 2 Velolängen in Gruppen!</a:t>
            </a:r>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56</a:t>
            </a:fld>
            <a:endParaRPr lang="de-CH"/>
          </a:p>
        </p:txBody>
      </p:sp>
    </p:spTree>
    <p:extLst>
      <p:ext uri="{BB962C8B-B14F-4D97-AF65-F5344CB8AC3E}">
        <p14:creationId xmlns:p14="http://schemas.microsoft.com/office/powerpoint/2010/main" val="35502819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300" dirty="0"/>
              <a:t>Richtungsänderungen</a:t>
            </a:r>
          </a:p>
          <a:p>
            <a:endParaRPr lang="de-CH" sz="1300" dirty="0"/>
          </a:p>
          <a:p>
            <a:r>
              <a:rPr lang="de-CH" dirty="0" smtClean="0"/>
              <a:t>Unerwartetes</a:t>
            </a:r>
            <a:r>
              <a:rPr lang="de-CH" baseline="0" dirty="0" smtClean="0"/>
              <a:t> </a:t>
            </a:r>
            <a:r>
              <a:rPr lang="de-CH" baseline="0" dirty="0" err="1" smtClean="0"/>
              <a:t>Ereigniss</a:t>
            </a:r>
            <a:r>
              <a:rPr lang="de-CH" baseline="0" dirty="0" smtClean="0"/>
              <a:t> (Türe)</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57</a:t>
            </a:fld>
            <a:endParaRPr lang="de-CH"/>
          </a:p>
        </p:txBody>
      </p:sp>
    </p:spTree>
    <p:extLst>
      <p:ext uri="{BB962C8B-B14F-4D97-AF65-F5344CB8AC3E}">
        <p14:creationId xmlns:p14="http://schemas.microsoft.com/office/powerpoint/2010/main" val="35502819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83A28C3-70AE-4679-A30B-1EFD1756A369}" type="slidenum">
              <a:rPr lang="de-CH" smtClean="0"/>
              <a:t>58</a:t>
            </a:fld>
            <a:endParaRPr lang="de-CH"/>
          </a:p>
        </p:txBody>
      </p:sp>
    </p:spTree>
    <p:extLst>
      <p:ext uri="{BB962C8B-B14F-4D97-AF65-F5344CB8AC3E}">
        <p14:creationId xmlns:p14="http://schemas.microsoft.com/office/powerpoint/2010/main" val="28195984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300" dirty="0"/>
              <a:t>Fragen?</a:t>
            </a:r>
          </a:p>
          <a:p>
            <a:r>
              <a:rPr lang="de-CH" sz="1300" dirty="0"/>
              <a:t>Hinweis Broschüren</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59</a:t>
            </a:fld>
            <a:endParaRPr lang="de-CH"/>
          </a:p>
        </p:txBody>
      </p:sp>
    </p:spTree>
    <p:extLst>
      <p:ext uri="{BB962C8B-B14F-4D97-AF65-F5344CB8AC3E}">
        <p14:creationId xmlns:p14="http://schemas.microsoft.com/office/powerpoint/2010/main" val="32186173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mtClean="0"/>
              <a:t>Fangfrage</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60</a:t>
            </a:fld>
            <a:endParaRPr lang="de-CH"/>
          </a:p>
        </p:txBody>
      </p:sp>
    </p:spTree>
    <p:extLst>
      <p:ext uri="{BB962C8B-B14F-4D97-AF65-F5344CB8AC3E}">
        <p14:creationId xmlns:p14="http://schemas.microsoft.com/office/powerpoint/2010/main" val="38020277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61</a:t>
            </a:fld>
            <a:endParaRPr lang="de-CH"/>
          </a:p>
        </p:txBody>
      </p:sp>
    </p:spTree>
    <p:extLst>
      <p:ext uri="{BB962C8B-B14F-4D97-AF65-F5344CB8AC3E}">
        <p14:creationId xmlns:p14="http://schemas.microsoft.com/office/powerpoint/2010/main" val="3802027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Haben Sie</a:t>
            </a:r>
            <a:r>
              <a:rPr lang="de-CH" baseline="0" dirty="0" smtClean="0"/>
              <a:t> </a:t>
            </a:r>
            <a:r>
              <a:rPr lang="de-CH" dirty="0" smtClean="0"/>
              <a:t>Fragen zur Ausrüstung?</a:t>
            </a:r>
          </a:p>
          <a:p>
            <a:endParaRPr lang="de-CH" dirty="0" smtClean="0"/>
          </a:p>
          <a:p>
            <a:r>
              <a:rPr lang="de-CH" dirty="0" smtClean="0"/>
              <a:t>Ruhendes Licht</a:t>
            </a:r>
            <a:r>
              <a:rPr lang="de-CH" baseline="0" dirty="0" smtClean="0"/>
              <a:t> nicht fix installiert, aber sobald es dämmert obligatorisch</a:t>
            </a:r>
            <a:endParaRPr lang="de-CH" dirty="0" smtClean="0"/>
          </a:p>
          <a:p>
            <a:r>
              <a:rPr lang="de-CH" dirty="0" smtClean="0"/>
              <a:t>Hinweis Veloschloss! </a:t>
            </a:r>
            <a:r>
              <a:rPr lang="de-CH" dirty="0" smtClean="0">
                <a:sym typeface="Wingdings" panose="05000000000000000000" pitchFamily="2" charset="2"/>
              </a:rPr>
              <a:t> Versicherungstechnisch</a:t>
            </a:r>
            <a:endParaRPr lang="de-CH" dirty="0" smtClean="0"/>
          </a:p>
          <a:p>
            <a:endParaRPr lang="de-CH" dirty="0" smtClean="0"/>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9</a:t>
            </a:fld>
            <a:endParaRPr lang="de-CH"/>
          </a:p>
        </p:txBody>
      </p:sp>
    </p:spTree>
    <p:extLst>
      <p:ext uri="{BB962C8B-B14F-4D97-AF65-F5344CB8AC3E}">
        <p14:creationId xmlns:p14="http://schemas.microsoft.com/office/powerpoint/2010/main" val="3561730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5691" indent="-185691">
              <a:buFont typeface="Arial" pitchFamily="34" charset="0"/>
              <a:buChar char="•"/>
            </a:pPr>
            <a:r>
              <a:rPr lang="de-CH" sz="1300" dirty="0"/>
              <a:t>Rückstrahler am Helm</a:t>
            </a:r>
          </a:p>
          <a:p>
            <a:pPr marL="185691" indent="-185691">
              <a:buFont typeface="Arial" pitchFamily="34" charset="0"/>
              <a:buChar char="•"/>
            </a:pPr>
            <a:r>
              <a:rPr lang="de-CH" sz="1300" dirty="0"/>
              <a:t>Beispiele zeigen</a:t>
            </a:r>
          </a:p>
          <a:p>
            <a:pPr marL="185691" indent="-185691">
              <a:buFont typeface="Arial" pitchFamily="34" charset="0"/>
              <a:buChar char="•"/>
            </a:pPr>
            <a:r>
              <a:rPr lang="de-CH" sz="1300" dirty="0"/>
              <a:t>Gute Investition!</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10</a:t>
            </a:fld>
            <a:endParaRPr lang="de-CH"/>
          </a:p>
        </p:txBody>
      </p:sp>
    </p:spTree>
    <p:extLst>
      <p:ext uri="{BB962C8B-B14F-4D97-AF65-F5344CB8AC3E}">
        <p14:creationId xmlns:p14="http://schemas.microsoft.com/office/powerpoint/2010/main" val="2422410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baseline="0" dirty="0" smtClean="0"/>
              <a:t>langsame E-Bike Kategorie: motorlosen Velos fast gleichgestellt</a:t>
            </a:r>
          </a:p>
          <a:p>
            <a:pPr marL="0" marR="0" indent="0" algn="l" defTabSz="914400" rtl="0" eaLnBrk="1" fontAlgn="auto" latinLnBrk="0" hangingPunct="1">
              <a:lnSpc>
                <a:spcPct val="100000"/>
              </a:lnSpc>
              <a:spcBef>
                <a:spcPts val="0"/>
              </a:spcBef>
              <a:spcAft>
                <a:spcPts val="0"/>
              </a:spcAft>
              <a:buClrTx/>
              <a:buSzTx/>
              <a:buFontTx/>
              <a:buNone/>
              <a:tabLst/>
              <a:defRPr/>
            </a:pPr>
            <a:r>
              <a:rPr lang="de-CH" baseline="0" dirty="0" smtClean="0"/>
              <a:t>schnelle E-Bike Kategorie: zusätzliche Regeln, ähnlich Mofa; Hauptunterschied: Wegebenutzungsregeln und Art des Helms</a:t>
            </a:r>
          </a:p>
          <a:p>
            <a:endParaRPr lang="de-CH" dirty="0" smtClean="0"/>
          </a:p>
          <a:p>
            <a:r>
              <a:rPr lang="de-CH" dirty="0" smtClean="0"/>
              <a:t>Zum Vergleich: ein sportlicher</a:t>
            </a:r>
            <a:r>
              <a:rPr lang="de-CH" baseline="0" dirty="0" smtClean="0"/>
              <a:t> Mensch schafft</a:t>
            </a:r>
          </a:p>
          <a:p>
            <a:r>
              <a:rPr lang="de-CH" baseline="0" dirty="0" smtClean="0"/>
              <a:t>300W für eine Minute</a:t>
            </a:r>
          </a:p>
          <a:p>
            <a:pPr marL="0" marR="0" indent="0" algn="l" defTabSz="914400" rtl="0" eaLnBrk="1" fontAlgn="auto" latinLnBrk="0" hangingPunct="1">
              <a:lnSpc>
                <a:spcPct val="100000"/>
              </a:lnSpc>
              <a:spcBef>
                <a:spcPts val="0"/>
              </a:spcBef>
              <a:spcAft>
                <a:spcPts val="0"/>
              </a:spcAft>
              <a:buClrTx/>
              <a:buSzTx/>
              <a:buFontTx/>
              <a:buNone/>
              <a:tabLst/>
              <a:defRPr/>
            </a:pPr>
            <a:r>
              <a:rPr lang="de-CH" baseline="0" dirty="0" smtClean="0"/>
              <a:t>100W für eine Stunde</a:t>
            </a:r>
          </a:p>
          <a:p>
            <a:endParaRPr lang="de-CH" dirty="0" smtClean="0"/>
          </a:p>
          <a:p>
            <a:endParaRPr lang="de-CH" dirty="0" smtClean="0"/>
          </a:p>
          <a:p>
            <a:r>
              <a:rPr lang="de-CH" dirty="0" smtClean="0"/>
              <a:t>Stand Ende 2017:</a:t>
            </a:r>
          </a:p>
          <a:p>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11</a:t>
            </a:fld>
            <a:endParaRPr lang="de-CH"/>
          </a:p>
        </p:txBody>
      </p:sp>
    </p:spTree>
    <p:extLst>
      <p:ext uri="{BB962C8B-B14F-4D97-AF65-F5344CB8AC3E}">
        <p14:creationId xmlns:p14="http://schemas.microsoft.com/office/powerpoint/2010/main" val="3802027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Gemeinsamkeiten</a:t>
            </a:r>
            <a:r>
              <a:rPr lang="de-CH" baseline="0" dirty="0" smtClean="0"/>
              <a:t> und </a:t>
            </a:r>
            <a:r>
              <a:rPr lang="de-CH" dirty="0" smtClean="0"/>
              <a:t>Unterschiede</a:t>
            </a:r>
            <a:r>
              <a:rPr lang="de-CH" baseline="0" dirty="0" smtClean="0"/>
              <a:t> zwischen der langsamen und schnellen E-Bike Kategorie</a:t>
            </a:r>
          </a:p>
          <a:p>
            <a:endParaRPr lang="de-CH" baseline="0" dirty="0" smtClean="0"/>
          </a:p>
          <a:p>
            <a:r>
              <a:rPr lang="de-CH" baseline="0" dirty="0" smtClean="0"/>
              <a:t>Empfehlung zu Helmtragen auch bei der langsamen Kategorie. Man ist schneller unterwegs als ohne Motor und unterschätzt so Distanzen eher.</a:t>
            </a:r>
            <a:endParaRPr lang="de-CH" dirty="0"/>
          </a:p>
        </p:txBody>
      </p:sp>
      <p:sp>
        <p:nvSpPr>
          <p:cNvPr id="4" name="Foliennummernplatzhalter 3"/>
          <p:cNvSpPr>
            <a:spLocks noGrp="1"/>
          </p:cNvSpPr>
          <p:nvPr>
            <p:ph type="sldNum" sz="quarter" idx="10"/>
          </p:nvPr>
        </p:nvSpPr>
        <p:spPr/>
        <p:txBody>
          <a:bodyPr/>
          <a:lstStyle/>
          <a:p>
            <a:fld id="{483A28C3-70AE-4679-A30B-1EFD1756A369}" type="slidenum">
              <a:rPr lang="de-CH" smtClean="0"/>
              <a:t>12</a:t>
            </a:fld>
            <a:endParaRPr lang="de-CH"/>
          </a:p>
        </p:txBody>
      </p:sp>
    </p:spTree>
    <p:extLst>
      <p:ext uri="{BB962C8B-B14F-4D97-AF65-F5344CB8AC3E}">
        <p14:creationId xmlns:p14="http://schemas.microsoft.com/office/powerpoint/2010/main" val="3802027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7544" y="260648"/>
            <a:ext cx="77724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187624" y="2348880"/>
            <a:ext cx="6400800" cy="338437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CH"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endParaRPr lang="de-CH" dirty="0"/>
          </a:p>
        </p:txBody>
      </p:sp>
      <p:sp>
        <p:nvSpPr>
          <p:cNvPr id="5" name="Fußzeilenplatzhalter 4"/>
          <p:cNvSpPr>
            <a:spLocks noGrp="1"/>
          </p:cNvSpPr>
          <p:nvPr>
            <p:ph type="ftr" sz="quarter" idx="11"/>
          </p:nvPr>
        </p:nvSpPr>
        <p:spPr/>
        <p:txBody>
          <a:bodyPr/>
          <a:lstStyle/>
          <a:p>
            <a:endParaRPr lang="de-CH" dirty="0"/>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E4D8A442-19FE-4EC8-A67D-CA3353C81D31}" type="slidenum">
              <a:rPr lang="de-CH" smtClean="0"/>
              <a:t>‹Nr.›</a:t>
            </a:fld>
            <a:endParaRPr lang="de-CH"/>
          </a:p>
        </p:txBody>
      </p:sp>
    </p:spTree>
    <p:extLst>
      <p:ext uri="{BB962C8B-B14F-4D97-AF65-F5344CB8AC3E}">
        <p14:creationId xmlns:p14="http://schemas.microsoft.com/office/powerpoint/2010/main" val="196327861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6DB62CC3-2D67-422E-9236-5CC70154FF97}" type="datetimeFigureOut">
              <a:rPr lang="de-CH" smtClean="0"/>
              <a:t>28.05.2018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E4D8A442-19FE-4EC8-A67D-CA3353C81D31}" type="slidenum">
              <a:rPr lang="de-CH" smtClean="0"/>
              <a:t>‹Nr.›</a:t>
            </a:fld>
            <a:endParaRPr lang="de-CH"/>
          </a:p>
        </p:txBody>
      </p:sp>
    </p:spTree>
    <p:extLst>
      <p:ext uri="{BB962C8B-B14F-4D97-AF65-F5344CB8AC3E}">
        <p14:creationId xmlns:p14="http://schemas.microsoft.com/office/powerpoint/2010/main" val="323131081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6DB62CC3-2D67-422E-9236-5CC70154FF97}" type="datetimeFigureOut">
              <a:rPr lang="de-CH" smtClean="0"/>
              <a:t>28.05.2018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E4D8A442-19FE-4EC8-A67D-CA3353C81D31}" type="slidenum">
              <a:rPr lang="de-CH" smtClean="0"/>
              <a:t>‹Nr.›</a:t>
            </a:fld>
            <a:endParaRPr lang="de-CH"/>
          </a:p>
        </p:txBody>
      </p:sp>
    </p:spTree>
    <p:extLst>
      <p:ext uri="{BB962C8B-B14F-4D97-AF65-F5344CB8AC3E}">
        <p14:creationId xmlns:p14="http://schemas.microsoft.com/office/powerpoint/2010/main" val="157788044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Fußzeilenplatzhalter 4"/>
          <p:cNvSpPr>
            <a:spLocks noGrp="1"/>
          </p:cNvSpPr>
          <p:nvPr>
            <p:ph type="ftr" sz="quarter" idx="11"/>
          </p:nvPr>
        </p:nvSpPr>
        <p:spPr/>
        <p:txBody>
          <a:bodyPr/>
          <a:lstStyle/>
          <a:p>
            <a:endParaRPr lang="de-CH" dirty="0"/>
          </a:p>
        </p:txBody>
      </p:sp>
    </p:spTree>
    <p:extLst>
      <p:ext uri="{BB962C8B-B14F-4D97-AF65-F5344CB8AC3E}">
        <p14:creationId xmlns:p14="http://schemas.microsoft.com/office/powerpoint/2010/main" val="252296181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6DB62CC3-2D67-422E-9236-5CC70154FF97}" type="datetimeFigureOut">
              <a:rPr lang="de-CH" smtClean="0"/>
              <a:t>28.05.2018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E4D8A442-19FE-4EC8-A67D-CA3353C81D31}" type="slidenum">
              <a:rPr lang="de-CH" smtClean="0"/>
              <a:t>‹Nr.›</a:t>
            </a:fld>
            <a:endParaRPr lang="de-CH"/>
          </a:p>
        </p:txBody>
      </p:sp>
    </p:spTree>
    <p:extLst>
      <p:ext uri="{BB962C8B-B14F-4D97-AF65-F5344CB8AC3E}">
        <p14:creationId xmlns:p14="http://schemas.microsoft.com/office/powerpoint/2010/main" val="275360732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6DB62CC3-2D67-422E-9236-5CC70154FF97}" type="datetimeFigureOut">
              <a:rPr lang="de-CH" smtClean="0"/>
              <a:t>28.05.2018</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E4D8A442-19FE-4EC8-A67D-CA3353C81D31}" type="slidenum">
              <a:rPr lang="de-CH" smtClean="0"/>
              <a:t>‹Nr.›</a:t>
            </a:fld>
            <a:endParaRPr lang="de-CH"/>
          </a:p>
        </p:txBody>
      </p:sp>
    </p:spTree>
    <p:extLst>
      <p:ext uri="{BB962C8B-B14F-4D97-AF65-F5344CB8AC3E}">
        <p14:creationId xmlns:p14="http://schemas.microsoft.com/office/powerpoint/2010/main" val="204797258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6DB62CC3-2D67-422E-9236-5CC70154FF97}" type="datetimeFigureOut">
              <a:rPr lang="de-CH" smtClean="0"/>
              <a:t>28.05.2018</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E4D8A442-19FE-4EC8-A67D-CA3353C81D31}" type="slidenum">
              <a:rPr lang="de-CH" smtClean="0"/>
              <a:t>‹Nr.›</a:t>
            </a:fld>
            <a:endParaRPr lang="de-CH"/>
          </a:p>
        </p:txBody>
      </p:sp>
    </p:spTree>
    <p:extLst>
      <p:ext uri="{BB962C8B-B14F-4D97-AF65-F5344CB8AC3E}">
        <p14:creationId xmlns:p14="http://schemas.microsoft.com/office/powerpoint/2010/main" val="362565796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6DB62CC3-2D67-422E-9236-5CC70154FF97}" type="datetimeFigureOut">
              <a:rPr lang="de-CH" smtClean="0"/>
              <a:t>28.05.2018</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E4D8A442-19FE-4EC8-A67D-CA3353C81D31}" type="slidenum">
              <a:rPr lang="de-CH" smtClean="0"/>
              <a:t>‹Nr.›</a:t>
            </a:fld>
            <a:endParaRPr lang="de-CH"/>
          </a:p>
        </p:txBody>
      </p:sp>
    </p:spTree>
    <p:extLst>
      <p:ext uri="{BB962C8B-B14F-4D97-AF65-F5344CB8AC3E}">
        <p14:creationId xmlns:p14="http://schemas.microsoft.com/office/powerpoint/2010/main" val="167796157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6DB62CC3-2D67-422E-9236-5CC70154FF97}" type="datetimeFigureOut">
              <a:rPr lang="de-CH" smtClean="0"/>
              <a:t>28.05.2018</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E4D8A442-19FE-4EC8-A67D-CA3353C81D31}" type="slidenum">
              <a:rPr lang="de-CH" smtClean="0"/>
              <a:t>‹Nr.›</a:t>
            </a:fld>
            <a:endParaRPr lang="de-CH"/>
          </a:p>
        </p:txBody>
      </p:sp>
    </p:spTree>
    <p:extLst>
      <p:ext uri="{BB962C8B-B14F-4D97-AF65-F5344CB8AC3E}">
        <p14:creationId xmlns:p14="http://schemas.microsoft.com/office/powerpoint/2010/main" val="424919319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6DB62CC3-2D67-422E-9236-5CC70154FF97}" type="datetimeFigureOut">
              <a:rPr lang="de-CH" smtClean="0"/>
              <a:t>28.05.2018</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E4D8A442-19FE-4EC8-A67D-CA3353C81D31}" type="slidenum">
              <a:rPr lang="de-CH" smtClean="0"/>
              <a:t>‹Nr.›</a:t>
            </a:fld>
            <a:endParaRPr lang="de-CH"/>
          </a:p>
        </p:txBody>
      </p:sp>
    </p:spTree>
    <p:extLst>
      <p:ext uri="{BB962C8B-B14F-4D97-AF65-F5344CB8AC3E}">
        <p14:creationId xmlns:p14="http://schemas.microsoft.com/office/powerpoint/2010/main" val="124955514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6DB62CC3-2D67-422E-9236-5CC70154FF97}" type="datetimeFigureOut">
              <a:rPr lang="de-CH" smtClean="0"/>
              <a:t>28.05.2018</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E4D8A442-19FE-4EC8-A67D-CA3353C81D31}" type="slidenum">
              <a:rPr lang="de-CH" smtClean="0"/>
              <a:t>‹Nr.›</a:t>
            </a:fld>
            <a:endParaRPr lang="de-CH"/>
          </a:p>
        </p:txBody>
      </p:sp>
    </p:spTree>
    <p:extLst>
      <p:ext uri="{BB962C8B-B14F-4D97-AF65-F5344CB8AC3E}">
        <p14:creationId xmlns:p14="http://schemas.microsoft.com/office/powerpoint/2010/main" val="408434225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54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a:solidFill>
            <a:srgbClr val="DE0000"/>
          </a:solidFill>
        </p:spPr>
        <p:txBody>
          <a:bodyPr vert="horz" lIns="91440" tIns="45720" rIns="91440" bIns="45720" rtlCol="0" anchor="ctr">
            <a:norm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467544" y="1600200"/>
            <a:ext cx="8219256" cy="4525963"/>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5" name="Fußzeilenplatzhalter 4"/>
          <p:cNvSpPr>
            <a:spLocks noGrp="1"/>
          </p:cNvSpPr>
          <p:nvPr>
            <p:ph type="ftr" sz="quarter" idx="3"/>
          </p:nvPr>
        </p:nvSpPr>
        <p:spPr>
          <a:xfrm>
            <a:off x="3131840" y="6356350"/>
            <a:ext cx="288796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dirty="0"/>
          </a:p>
        </p:txBody>
      </p:sp>
      <p:sp>
        <p:nvSpPr>
          <p:cNvPr id="7" name="Textfeld 6"/>
          <p:cNvSpPr txBox="1"/>
          <p:nvPr/>
        </p:nvSpPr>
        <p:spPr>
          <a:xfrm>
            <a:off x="7632340" y="6309320"/>
            <a:ext cx="1116124" cy="369332"/>
          </a:xfrm>
          <a:prstGeom prst="rect">
            <a:avLst/>
          </a:prstGeom>
          <a:noFill/>
        </p:spPr>
        <p:txBody>
          <a:bodyPr wrap="square" rtlCol="0">
            <a:spAutoFit/>
          </a:bodyPr>
          <a:lstStyle/>
          <a:p>
            <a:pPr algn="r"/>
            <a:fld id="{4C9761D0-3C9D-4021-BF41-F149D68959DB}" type="slidenum">
              <a:rPr lang="de-CH" smtClean="0"/>
              <a:t>‹Nr.›</a:t>
            </a:fld>
            <a:endParaRPr lang="de-CH" dirty="0"/>
          </a:p>
        </p:txBody>
      </p:sp>
      <p:pic>
        <p:nvPicPr>
          <p:cNvPr id="10" name="Grafik 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67544" y="6381328"/>
            <a:ext cx="1801368" cy="359664"/>
          </a:xfrm>
          <a:prstGeom prst="rect">
            <a:avLst/>
          </a:prstGeom>
        </p:spPr>
      </p:pic>
    </p:spTree>
    <p:extLst>
      <p:ext uri="{BB962C8B-B14F-4D97-AF65-F5344CB8AC3E}">
        <p14:creationId xmlns:p14="http://schemas.microsoft.com/office/powerpoint/2010/main" val="72611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watson.ch/Schweiz/Best%20of%20watson/312667209-4-Situationen--die-zeigen--warum-du-mit-dem-Velo-in-der-Mitte-fahren-solltes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6.tmp"/><Relationship Id="rId5" Type="http://schemas.openxmlformats.org/officeDocument/2006/relationships/image" Target="../media/image45.tmp"/><Relationship Id="rId4" Type="http://schemas.openxmlformats.org/officeDocument/2006/relationships/image" Target="../media/image44.tmp"/></Relationships>
</file>

<file path=ppt/slides/_rels/slide43.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52.tmp"/></Relationships>
</file>

<file path=ppt/slides/_rels/slide48.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61.tmp"/></Relationships>
</file>

<file path=ppt/slides/_rels/slide56.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63.tmp"/></Relationships>
</file>

<file path=ppt/slides/_rels/slide57.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65.tmp"/></Relationships>
</file>

<file path=ppt/slides/_rels/slide5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hyperlink" Target="https://www.1m50.ch/" TargetMode="External"/><Relationship Id="rId3" Type="http://schemas.openxmlformats.org/officeDocument/2006/relationships/hyperlink" Target="http://www.provelozug.ch/agenda/" TargetMode="External"/><Relationship Id="rId7" Type="http://schemas.openxmlformats.org/officeDocument/2006/relationships/hyperlink" Target="https://www.scientificamerican.com/article/strange-but-true-helmets-attract-cars-to-cyclists/"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hyperlink" Target="https://www.watson.ch/Schweiz/Best%20of%20watson/312667209-4-Situationen--die-zeigen--warum-du-mit-dem-Velo-in-der-Mitte-fahren-solltest" TargetMode="External"/><Relationship Id="rId11" Type="http://schemas.openxmlformats.org/officeDocument/2006/relationships/image" Target="../media/image70.png"/><Relationship Id="rId5" Type="http://schemas.openxmlformats.org/officeDocument/2006/relationships/hyperlink" Target="https://madevisible.swiss/" TargetMode="External"/><Relationship Id="rId10" Type="http://schemas.openxmlformats.org/officeDocument/2006/relationships/image" Target="../media/image69.png"/><Relationship Id="rId4" Type="http://schemas.openxmlformats.org/officeDocument/2006/relationships/hyperlink" Target="http://www.velo-initiative.ch/" TargetMode="External"/><Relationship Id="rId9" Type="http://schemas.openxmlformats.org/officeDocument/2006/relationships/hyperlink" Target="http://www.slowup.ch/"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www.o.bike/ch/" TargetMode="External"/><Relationship Id="rId3" Type="http://schemas.openxmlformats.org/officeDocument/2006/relationships/hyperlink" Target="https://www.zug-tourismus.ch/en/activities/recreation/bike-rental" TargetMode="External"/><Relationship Id="rId7" Type="http://schemas.openxmlformats.org/officeDocument/2006/relationships/hyperlink" Target="https://limebike.ch/" TargetMode="External"/><Relationship Id="rId2" Type="http://schemas.openxmlformats.org/officeDocument/2006/relationships/hyperlink" Target="https://www.sbb.ch/de/bahnhof-services/auto-velo-zug/mietvelo-hauptsaison.html" TargetMode="External"/><Relationship Id="rId1" Type="http://schemas.openxmlformats.org/officeDocument/2006/relationships/slideLayout" Target="../slideLayouts/slideLayout2.xml"/><Relationship Id="rId6" Type="http://schemas.openxmlformats.org/officeDocument/2006/relationships/hyperlink" Target="https://www.publibike.ch/de/publibike/" TargetMode="External"/><Relationship Id="rId5" Type="http://schemas.openxmlformats.org/officeDocument/2006/relationships/hyperlink" Target="https://www.stadt-zuerich.ch/aoz/de/index/shop/veloverleih.html" TargetMode="External"/><Relationship Id="rId4" Type="http://schemas.openxmlformats.org/officeDocument/2006/relationships/hyperlink" Target="https://www.parkhotel.ch/rent-a-bike/" TargetMode="External"/><Relationship Id="rId9" Type="http://schemas.openxmlformats.org/officeDocument/2006/relationships/image" Target="../media/image71.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GB" noProof="0" dirty="0" smtClean="0"/>
              <a:t>Cycling in Switzerland </a:t>
            </a:r>
            <a:br>
              <a:rPr lang="en-GB" noProof="0" dirty="0" smtClean="0"/>
            </a:br>
            <a:r>
              <a:rPr lang="en-GB" dirty="0" smtClean="0"/>
              <a:t>– </a:t>
            </a:r>
            <a:r>
              <a:rPr lang="en-GB" noProof="0" dirty="0" smtClean="0"/>
              <a:t>Safe and Sound</a:t>
            </a:r>
            <a:endParaRPr lang="en-GB" noProof="0" dirty="0"/>
          </a:p>
        </p:txBody>
      </p:sp>
      <p:sp>
        <p:nvSpPr>
          <p:cNvPr id="3" name="Untertitel 2"/>
          <p:cNvSpPr>
            <a:spLocks noGrp="1"/>
          </p:cNvSpPr>
          <p:nvPr>
            <p:ph type="subTitle" idx="1"/>
          </p:nvPr>
        </p:nvSpPr>
        <p:spPr>
          <a:xfrm>
            <a:off x="1187624" y="1772816"/>
            <a:ext cx="6400800" cy="3960440"/>
          </a:xfrm>
        </p:spPr>
        <p:txBody>
          <a:bodyPr/>
          <a:lstStyle/>
          <a:p>
            <a:endParaRPr lang="en-GB" noProof="0" dirty="0" smtClean="0"/>
          </a:p>
          <a:p>
            <a:r>
              <a:rPr lang="en-GB" noProof="0" dirty="0" smtClean="0"/>
              <a:t>Pro </a:t>
            </a:r>
            <a:r>
              <a:rPr lang="en-GB" noProof="0" dirty="0" err="1" smtClean="0"/>
              <a:t>Velo</a:t>
            </a:r>
            <a:endParaRPr lang="en-GB" noProof="0" dirty="0"/>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t="32705" b="32446"/>
          <a:stretch/>
        </p:blipFill>
        <p:spPr>
          <a:xfrm>
            <a:off x="1081917" y="3212976"/>
            <a:ext cx="6612213" cy="2304256"/>
          </a:xfrm>
          <a:prstGeom prst="rect">
            <a:avLst/>
          </a:prstGeom>
        </p:spPr>
      </p:pic>
    </p:spTree>
    <p:extLst>
      <p:ext uri="{BB962C8B-B14F-4D97-AF65-F5344CB8AC3E}">
        <p14:creationId xmlns:p14="http://schemas.microsoft.com/office/powerpoint/2010/main" val="257623189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madevisible.swiss</a:t>
            </a:r>
            <a:endParaRPr lang="en-GB" dirty="0"/>
          </a:p>
        </p:txBody>
      </p:sp>
      <p:pic>
        <p:nvPicPr>
          <p:cNvPr id="4" name="Inhaltsplatzhalter 3" descr="Bildschirmausschnitt"/>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19373" y="1600200"/>
            <a:ext cx="6116367" cy="4525963"/>
          </a:xfrm>
        </p:spPr>
      </p:pic>
      <p:sp>
        <p:nvSpPr>
          <p:cNvPr id="5" name="Textfeld 4"/>
          <p:cNvSpPr txBox="1"/>
          <p:nvPr/>
        </p:nvSpPr>
        <p:spPr>
          <a:xfrm>
            <a:off x="2987824" y="1844824"/>
            <a:ext cx="1511205" cy="923330"/>
          </a:xfrm>
          <a:prstGeom prst="rect">
            <a:avLst/>
          </a:prstGeom>
          <a:solidFill>
            <a:schemeClr val="accent2">
              <a:lumMod val="60000"/>
              <a:lumOff val="40000"/>
            </a:schemeClr>
          </a:solidFill>
        </p:spPr>
        <p:txBody>
          <a:bodyPr wrap="square" rtlCol="0">
            <a:spAutoFit/>
          </a:bodyPr>
          <a:lstStyle/>
          <a:p>
            <a:pPr algn="ctr"/>
            <a:r>
              <a:rPr lang="en-GB" b="1" dirty="0" smtClean="0"/>
              <a:t>Bright clothing and reflectors</a:t>
            </a:r>
            <a:endParaRPr lang="en-GB" b="1" dirty="0"/>
          </a:p>
        </p:txBody>
      </p:sp>
      <p:sp>
        <p:nvSpPr>
          <p:cNvPr id="6" name="Textfeld 5"/>
          <p:cNvSpPr txBox="1"/>
          <p:nvPr/>
        </p:nvSpPr>
        <p:spPr>
          <a:xfrm>
            <a:off x="5941115" y="5013176"/>
            <a:ext cx="1511205" cy="646331"/>
          </a:xfrm>
          <a:prstGeom prst="rect">
            <a:avLst/>
          </a:prstGeom>
          <a:solidFill>
            <a:schemeClr val="accent2">
              <a:lumMod val="60000"/>
              <a:lumOff val="40000"/>
            </a:schemeClr>
          </a:solidFill>
        </p:spPr>
        <p:txBody>
          <a:bodyPr wrap="square" rtlCol="0">
            <a:spAutoFit/>
          </a:bodyPr>
          <a:lstStyle/>
          <a:p>
            <a:pPr algn="ctr"/>
            <a:r>
              <a:rPr lang="en-GB" b="1" dirty="0" smtClean="0"/>
              <a:t>Bicycle light and reflectors</a:t>
            </a:r>
            <a:endParaRPr lang="en-GB" b="1" dirty="0"/>
          </a:p>
        </p:txBody>
      </p:sp>
    </p:spTree>
    <p:extLst>
      <p:ext uri="{BB962C8B-B14F-4D97-AF65-F5344CB8AC3E}">
        <p14:creationId xmlns:p14="http://schemas.microsoft.com/office/powerpoint/2010/main" val="307624801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E-Bikes</a:t>
            </a:r>
            <a:endParaRPr lang="en-GB" dirty="0"/>
          </a:p>
        </p:txBody>
      </p:sp>
      <p:sp>
        <p:nvSpPr>
          <p:cNvPr id="3" name="Inhaltsplatzhalter 2"/>
          <p:cNvSpPr>
            <a:spLocks noGrp="1"/>
          </p:cNvSpPr>
          <p:nvPr>
            <p:ph sz="half" idx="1"/>
          </p:nvPr>
        </p:nvSpPr>
        <p:spPr>
          <a:xfrm>
            <a:off x="4427984" y="1600200"/>
            <a:ext cx="4392488" cy="4525963"/>
          </a:xfrm>
        </p:spPr>
        <p:txBody>
          <a:bodyPr>
            <a:normAutofit/>
          </a:bodyPr>
          <a:lstStyle/>
          <a:p>
            <a:pPr marL="0" indent="0">
              <a:buNone/>
            </a:pPr>
            <a:r>
              <a:rPr lang="en-GB" dirty="0" smtClean="0">
                <a:solidFill>
                  <a:srgbClr val="000000"/>
                </a:solidFill>
              </a:rPr>
              <a:t>     2 Categories</a:t>
            </a:r>
          </a:p>
          <a:p>
            <a:pPr lvl="1"/>
            <a:r>
              <a:rPr lang="en-GB" dirty="0" smtClean="0">
                <a:solidFill>
                  <a:srgbClr val="000000"/>
                </a:solidFill>
              </a:rPr>
              <a:t> "</a:t>
            </a:r>
            <a:r>
              <a:rPr lang="en-GB" dirty="0" err="1" smtClean="0">
                <a:solidFill>
                  <a:srgbClr val="000000"/>
                </a:solidFill>
              </a:rPr>
              <a:t>Leicht-Motorfahrräder</a:t>
            </a:r>
            <a:r>
              <a:rPr lang="en-GB" dirty="0" smtClean="0">
                <a:solidFill>
                  <a:srgbClr val="000000"/>
                </a:solidFill>
              </a:rPr>
              <a:t>" </a:t>
            </a:r>
            <a:br>
              <a:rPr lang="en-GB" dirty="0" smtClean="0">
                <a:solidFill>
                  <a:srgbClr val="000000"/>
                </a:solidFill>
              </a:rPr>
            </a:br>
            <a:r>
              <a:rPr lang="en-GB" dirty="0" smtClean="0">
                <a:solidFill>
                  <a:srgbClr val="000000"/>
                </a:solidFill>
              </a:rPr>
              <a:t>= Motor &lt; 500 W and</a:t>
            </a:r>
            <a:r>
              <a:rPr lang="en-GB" baseline="0" dirty="0" smtClean="0">
                <a:solidFill>
                  <a:srgbClr val="000000"/>
                </a:solidFill>
              </a:rPr>
              <a:t> support until </a:t>
            </a:r>
            <a:r>
              <a:rPr lang="en-GB" dirty="0" smtClean="0">
                <a:solidFill>
                  <a:srgbClr val="000000"/>
                </a:solidFill>
              </a:rPr>
              <a:t>25 km/h</a:t>
            </a:r>
          </a:p>
          <a:p>
            <a:pPr lvl="1"/>
            <a:r>
              <a:rPr lang="en-GB" dirty="0" smtClean="0">
                <a:solidFill>
                  <a:srgbClr val="000000"/>
                </a:solidFill>
              </a:rPr>
              <a:t>"</a:t>
            </a:r>
            <a:r>
              <a:rPr lang="en-GB" dirty="0" err="1" smtClean="0">
                <a:solidFill>
                  <a:srgbClr val="000000"/>
                </a:solidFill>
              </a:rPr>
              <a:t>Motorfahrräder</a:t>
            </a:r>
            <a:r>
              <a:rPr lang="en-GB" dirty="0" smtClean="0">
                <a:solidFill>
                  <a:srgbClr val="000000"/>
                </a:solidFill>
              </a:rPr>
              <a:t>" </a:t>
            </a:r>
            <a:br>
              <a:rPr lang="en-GB" dirty="0" smtClean="0">
                <a:solidFill>
                  <a:srgbClr val="000000"/>
                </a:solidFill>
              </a:rPr>
            </a:br>
            <a:r>
              <a:rPr lang="en-GB" dirty="0" smtClean="0">
                <a:solidFill>
                  <a:srgbClr val="000000"/>
                </a:solidFill>
              </a:rPr>
              <a:t>= Motor &lt; 1000 W </a:t>
            </a:r>
            <a:r>
              <a:rPr lang="en-GB" sz="2400" kern="1200" dirty="0" smtClean="0">
                <a:solidFill>
                  <a:schemeClr val="tx1"/>
                </a:solidFill>
                <a:effectLst/>
                <a:latin typeface="+mn-lt"/>
                <a:ea typeface="+mn-ea"/>
                <a:cs typeface="+mn-cs"/>
              </a:rPr>
              <a:t>and</a:t>
            </a:r>
            <a:r>
              <a:rPr lang="en-GB" sz="2400" kern="1200" baseline="0" dirty="0" smtClean="0">
                <a:solidFill>
                  <a:schemeClr val="tx1"/>
                </a:solidFill>
                <a:effectLst/>
                <a:latin typeface="+mn-lt"/>
                <a:ea typeface="+mn-ea"/>
                <a:cs typeface="+mn-cs"/>
              </a:rPr>
              <a:t> support until </a:t>
            </a:r>
            <a:r>
              <a:rPr lang="en-GB" dirty="0" smtClean="0">
                <a:solidFill>
                  <a:srgbClr val="000000"/>
                </a:solidFill>
              </a:rPr>
              <a:t>45 km/h </a:t>
            </a:r>
          </a:p>
          <a:p>
            <a:pPr lvl="1"/>
            <a:r>
              <a:rPr lang="en-GB" dirty="0" smtClean="0">
                <a:solidFill>
                  <a:srgbClr val="000000"/>
                </a:solidFill>
              </a:rPr>
              <a:t>If not: Motorbike</a:t>
            </a:r>
          </a:p>
        </p:txBody>
      </p:sp>
      <p:pic>
        <p:nvPicPr>
          <p:cNvPr id="3074" name="Picture 2" descr="http://ebike-int.ch/wp-content/uploads/2015/04/EBIKE_2017_P003_LAGUNA_SECA_Performance1_cat_list.png"/>
          <p:cNvPicPr>
            <a:picLocks noChangeAspect="1" noChangeArrowheads="1"/>
          </p:cNvPicPr>
          <p:nvPr/>
        </p:nvPicPr>
        <p:blipFill rotWithShape="1">
          <a:blip r:embed="rId3">
            <a:extLst>
              <a:ext uri="{28A0092B-C50C-407E-A947-70E740481C1C}">
                <a14:useLocalDpi xmlns:a14="http://schemas.microsoft.com/office/drawing/2010/main" val="0"/>
              </a:ext>
            </a:extLst>
          </a:blip>
          <a:srcRect l="19954" r="14131"/>
          <a:stretch/>
        </p:blipFill>
        <p:spPr bwMode="auto">
          <a:xfrm>
            <a:off x="491745" y="1772816"/>
            <a:ext cx="4224271" cy="3933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81060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E-Bikes</a:t>
            </a:r>
            <a:endParaRPr lang="en-GB" dirty="0"/>
          </a:p>
        </p:txBody>
      </p:sp>
      <p:sp>
        <p:nvSpPr>
          <p:cNvPr id="3" name="Inhaltsplatzhalter 2"/>
          <p:cNvSpPr>
            <a:spLocks noGrp="1"/>
          </p:cNvSpPr>
          <p:nvPr>
            <p:ph sz="half" idx="1"/>
          </p:nvPr>
        </p:nvSpPr>
        <p:spPr>
          <a:xfrm>
            <a:off x="457200" y="1600200"/>
            <a:ext cx="8075240" cy="4525963"/>
          </a:xfrm>
        </p:spPr>
        <p:txBody>
          <a:bodyPr/>
          <a:lstStyle/>
          <a:p>
            <a:pPr marL="0" indent="0">
              <a:buNone/>
            </a:pPr>
            <a:endParaRPr lang="en-GB" dirty="0" smtClean="0">
              <a:solidFill>
                <a:srgbClr val="000000"/>
              </a:solidFill>
            </a:endParaRPr>
          </a:p>
          <a:p>
            <a:endParaRPr lang="en-GB" dirty="0" smtClean="0">
              <a:solidFill>
                <a:srgbClr val="000000"/>
              </a:solidFill>
            </a:endParaRPr>
          </a:p>
          <a:p>
            <a:endParaRPr lang="en-GB" dirty="0" smtClean="0">
              <a:solidFill>
                <a:srgbClr val="000000"/>
              </a:solidFill>
            </a:endParaRPr>
          </a:p>
          <a:p>
            <a:endParaRPr lang="en-GB" dirty="0" smtClean="0">
              <a:solidFill>
                <a:srgbClr val="000000"/>
              </a:solidFill>
            </a:endParaRPr>
          </a:p>
          <a:p>
            <a:pPr marL="0" indent="0">
              <a:buNone/>
            </a:pPr>
            <a:endParaRPr lang="en-GB" dirty="0" smtClean="0">
              <a:solidFill>
                <a:srgbClr val="000000"/>
              </a:solidFill>
            </a:endParaRPr>
          </a:p>
        </p:txBody>
      </p:sp>
      <p:graphicFrame>
        <p:nvGraphicFramePr>
          <p:cNvPr id="7" name="Tabelle 6"/>
          <p:cNvGraphicFramePr>
            <a:graphicFrameLocks noGrp="1"/>
          </p:cNvGraphicFramePr>
          <p:nvPr>
            <p:extLst>
              <p:ext uri="{D42A27DB-BD31-4B8C-83A1-F6EECF244321}">
                <p14:modId xmlns:p14="http://schemas.microsoft.com/office/powerpoint/2010/main" val="2256443028"/>
              </p:ext>
            </p:extLst>
          </p:nvPr>
        </p:nvGraphicFramePr>
        <p:xfrm>
          <a:off x="467544" y="1449061"/>
          <a:ext cx="8208912" cy="4908858"/>
        </p:xfrm>
        <a:graphic>
          <a:graphicData uri="http://schemas.openxmlformats.org/drawingml/2006/table">
            <a:tbl>
              <a:tblPr firstRow="1" bandRow="1">
                <a:tableStyleId>{10A1B5D5-9B99-4C35-A422-299274C87663}</a:tableStyleId>
              </a:tblPr>
              <a:tblGrid>
                <a:gridCol w="4104456"/>
                <a:gridCol w="4104456"/>
              </a:tblGrid>
              <a:tr h="431619">
                <a:tc>
                  <a:txBody>
                    <a:bodyPr/>
                    <a:lstStyle/>
                    <a:p>
                      <a:pPr algn="ctr"/>
                      <a:r>
                        <a:rPr lang="en-GB" noProof="0" dirty="0" smtClean="0"/>
                        <a:t>Slow</a:t>
                      </a:r>
                      <a:endParaRPr lang="en-GB" noProof="0" dirty="0"/>
                    </a:p>
                  </a:txBody>
                  <a:tcPr/>
                </a:tc>
                <a:tc>
                  <a:txBody>
                    <a:bodyPr/>
                    <a:lstStyle/>
                    <a:p>
                      <a:pPr algn="ctr"/>
                      <a:r>
                        <a:rPr lang="en-GB" noProof="0" dirty="0" smtClean="0"/>
                        <a:t>Fast</a:t>
                      </a:r>
                      <a:endParaRPr lang="en-GB" noProof="0" dirty="0"/>
                    </a:p>
                  </a:txBody>
                  <a:tcPr/>
                </a:tc>
              </a:tr>
              <a:tr h="809645">
                <a:tc>
                  <a:txBody>
                    <a:bodyPr/>
                    <a:lstStyle/>
                    <a:p>
                      <a:pPr rtl="0" eaLnBrk="1" latinLnBrk="0" hangingPunct="1"/>
                      <a:r>
                        <a:rPr lang="en-GB" sz="1800" kern="1200" dirty="0" smtClean="0">
                          <a:solidFill>
                            <a:schemeClr val="dk1"/>
                          </a:solidFill>
                          <a:effectLst/>
                          <a:latin typeface="+mn-lt"/>
                          <a:ea typeface="+mn-ea"/>
                          <a:cs typeface="+mn-cs"/>
                        </a:rPr>
                        <a:t>Fixed light and bell</a:t>
                      </a:r>
                      <a:endParaRPr lang="en-GB" dirty="0">
                        <a:effectLst/>
                      </a:endParaRPr>
                    </a:p>
                  </a:txBody>
                  <a:tcPr/>
                </a:tc>
                <a:tc>
                  <a:txBody>
                    <a:bodyPr/>
                    <a:lstStyle/>
                    <a:p>
                      <a:pPr rtl="0" eaLnBrk="1" latinLnBrk="0" hangingPunct="1"/>
                      <a:r>
                        <a:rPr lang="en-GB" sz="1800" kern="1200" dirty="0" smtClean="0">
                          <a:solidFill>
                            <a:schemeClr val="dk1"/>
                          </a:solidFill>
                          <a:effectLst/>
                          <a:latin typeface="+mn-lt"/>
                          <a:ea typeface="+mn-ea"/>
                          <a:cs typeface="+mn-cs"/>
                        </a:rPr>
                        <a:t>Fixed light, bell/horn and mirror</a:t>
                      </a:r>
                      <a:endParaRPr lang="en-GB" dirty="0">
                        <a:effectLst/>
                      </a:endParaRPr>
                    </a:p>
                  </a:txBody>
                  <a:tcPr/>
                </a:tc>
              </a:tr>
              <a:tr h="607234">
                <a:tc>
                  <a:txBody>
                    <a:bodyPr/>
                    <a:lstStyle/>
                    <a:p>
                      <a:endParaRPr lang="en-GB" noProof="0" dirty="0"/>
                    </a:p>
                  </a:txBody>
                  <a:tcPr/>
                </a:tc>
                <a:tc>
                  <a:txBody>
                    <a:bodyPr/>
                    <a:lstStyle/>
                    <a:p>
                      <a:r>
                        <a:rPr lang="en-GB" noProof="0" dirty="0" smtClean="0"/>
                        <a:t>Helmet </a:t>
                      </a:r>
                      <a:r>
                        <a:rPr lang="en-GB" baseline="0" noProof="0" dirty="0" smtClean="0"/>
                        <a:t>mandatory </a:t>
                      </a:r>
                      <a:endParaRPr lang="en-GB" noProof="0" dirty="0"/>
                    </a:p>
                  </a:txBody>
                  <a:tcPr/>
                </a:tc>
              </a:tr>
              <a:tr h="898646">
                <a:tc>
                  <a:txBody>
                    <a:bodyPr/>
                    <a:lstStyle/>
                    <a:p>
                      <a:r>
                        <a:rPr lang="en-GB" sz="1800" b="0" i="0" kern="1200" noProof="0" dirty="0" smtClean="0">
                          <a:solidFill>
                            <a:schemeClr val="dk1"/>
                          </a:solidFill>
                          <a:effectLst/>
                          <a:latin typeface="+mn-lt"/>
                          <a:ea typeface="+mn-ea"/>
                          <a:cs typeface="+mn-cs"/>
                        </a:rPr>
                        <a:t>Child seats allowed</a:t>
                      </a:r>
                    </a:p>
                    <a:p>
                      <a:r>
                        <a:rPr lang="en-GB" noProof="0" dirty="0" smtClean="0"/>
                        <a:t>Trailer </a:t>
                      </a:r>
                      <a:r>
                        <a:rPr lang="en-GB" baseline="0" noProof="0" dirty="0" smtClean="0"/>
                        <a:t>(for two children) </a:t>
                      </a:r>
                      <a:r>
                        <a:rPr lang="en-GB" sz="1800" b="0" i="0" kern="1200" noProof="0" dirty="0" smtClean="0">
                          <a:solidFill>
                            <a:schemeClr val="dk1"/>
                          </a:solidFill>
                          <a:effectLst/>
                          <a:latin typeface="+mn-lt"/>
                          <a:ea typeface="+mn-ea"/>
                          <a:cs typeface="+mn-cs"/>
                        </a:rPr>
                        <a:t>allowed</a:t>
                      </a:r>
                      <a:endParaRPr lang="en-GB" noProof="0" dirty="0"/>
                    </a:p>
                  </a:txBody>
                  <a:tcPr/>
                </a:tc>
                <a:tc>
                  <a:txBody>
                    <a:bodyPr/>
                    <a:lstStyle/>
                    <a:p>
                      <a:r>
                        <a:rPr lang="en-GB" sz="1800" b="0" i="0" kern="1200" noProof="0" dirty="0" smtClean="0">
                          <a:solidFill>
                            <a:schemeClr val="dk1"/>
                          </a:solidFill>
                          <a:effectLst/>
                          <a:latin typeface="+mn-lt"/>
                          <a:ea typeface="+mn-ea"/>
                          <a:cs typeface="+mn-cs"/>
                        </a:rPr>
                        <a:t>Rear child seat allowed</a:t>
                      </a:r>
                    </a:p>
                    <a:p>
                      <a:r>
                        <a:rPr lang="en-GB" noProof="0" dirty="0" smtClean="0"/>
                        <a:t>Trailer </a:t>
                      </a:r>
                      <a:r>
                        <a:rPr lang="en-GB" baseline="0" noProof="0" dirty="0" smtClean="0"/>
                        <a:t>(for two children) </a:t>
                      </a:r>
                      <a:r>
                        <a:rPr lang="en-GB" sz="1800" b="0" i="0" kern="1200" noProof="0" dirty="0" smtClean="0">
                          <a:solidFill>
                            <a:schemeClr val="dk1"/>
                          </a:solidFill>
                          <a:effectLst/>
                          <a:latin typeface="+mn-lt"/>
                          <a:ea typeface="+mn-ea"/>
                          <a:cs typeface="+mn-cs"/>
                        </a:rPr>
                        <a:t>allowed</a:t>
                      </a:r>
                      <a:endParaRPr lang="en-GB" noProof="0" dirty="0"/>
                    </a:p>
                  </a:txBody>
                  <a:tcPr/>
                </a:tc>
              </a:tr>
              <a:tr h="898646">
                <a:tc>
                  <a:txBody>
                    <a:bodyPr/>
                    <a:lstStyle/>
                    <a:p>
                      <a:r>
                        <a:rPr lang="en-GB" noProof="0" dirty="0" smtClean="0"/>
                        <a:t>Use of cycle tracks mandatory</a:t>
                      </a:r>
                      <a:r>
                        <a:rPr lang="en-GB" baseline="0" noProof="0" dirty="0" smtClean="0"/>
                        <a:t>; </a:t>
                      </a:r>
                    </a:p>
                    <a:p>
                      <a:r>
                        <a:rPr lang="en-GB" baseline="0" noProof="0" dirty="0" smtClean="0"/>
                        <a:t>also if prohibited for motorcycles</a:t>
                      </a:r>
                      <a:endParaRPr lang="en-GB" noProof="0" dirty="0"/>
                    </a:p>
                  </a:txBody>
                  <a:tcPr/>
                </a:tc>
                <a:tc>
                  <a:txBody>
                    <a:bodyPr/>
                    <a:lstStyle/>
                    <a:p>
                      <a:r>
                        <a:rPr lang="en-GB" noProof="0" dirty="0" smtClean="0"/>
                        <a:t>Use of cycle tracks mandatory</a:t>
                      </a:r>
                      <a:r>
                        <a:rPr lang="en-GB" baseline="0" noProof="0" dirty="0" smtClean="0"/>
                        <a:t>;</a:t>
                      </a:r>
                    </a:p>
                    <a:p>
                      <a:r>
                        <a:rPr lang="en-GB" baseline="0" noProof="0" dirty="0" smtClean="0"/>
                        <a:t>if prohibited for motorcycles: with motor turned off</a:t>
                      </a:r>
                      <a:endParaRPr lang="en-GB" noProof="0" dirty="0"/>
                    </a:p>
                  </a:txBody>
                  <a:tcPr/>
                </a:tc>
              </a:tr>
              <a:tr h="607234">
                <a:tc>
                  <a:txBody>
                    <a:bodyPr/>
                    <a:lstStyle/>
                    <a:p>
                      <a:r>
                        <a:rPr lang="en-GB" noProof="0" dirty="0" smtClean="0"/>
                        <a:t>Driving license </a:t>
                      </a:r>
                      <a:r>
                        <a:rPr lang="en-GB" baseline="0" noProof="0" dirty="0" smtClean="0"/>
                        <a:t>M for 14-16</a:t>
                      </a:r>
                      <a:endParaRPr lang="en-GB" noProof="0" dirty="0"/>
                    </a:p>
                  </a:txBody>
                  <a:tcPr/>
                </a:tc>
                <a:tc>
                  <a:txBody>
                    <a:bodyPr/>
                    <a:lstStyle/>
                    <a:p>
                      <a:r>
                        <a:rPr lang="en-GB" noProof="0" dirty="0" smtClean="0"/>
                        <a:t>Driving license </a:t>
                      </a:r>
                      <a:r>
                        <a:rPr lang="en-GB" baseline="0" noProof="0" dirty="0" smtClean="0"/>
                        <a:t>M (from 14 on)</a:t>
                      </a:r>
                      <a:endParaRPr lang="en-GB" noProof="0" dirty="0"/>
                    </a:p>
                  </a:txBody>
                  <a:tcPr/>
                </a:tc>
              </a:tr>
              <a:tr h="607234">
                <a:tc>
                  <a:txBody>
                    <a:bodyPr/>
                    <a:lstStyle/>
                    <a:p>
                      <a:pPr rtl="0" eaLnBrk="1" latinLnBrk="0" hangingPunct="1"/>
                      <a:r>
                        <a:rPr lang="de-DE" sz="1800" kern="1200" baseline="0" dirty="0" err="1" smtClean="0">
                          <a:solidFill>
                            <a:schemeClr val="dk1"/>
                          </a:solidFill>
                          <a:effectLst/>
                          <a:latin typeface="+mn-lt"/>
                          <a:ea typeface="+mn-ea"/>
                          <a:cs typeface="+mn-cs"/>
                        </a:rPr>
                        <a:t>Theft</a:t>
                      </a:r>
                      <a:r>
                        <a:rPr lang="de-DE" sz="1800" kern="1200" baseline="0" dirty="0" smtClean="0">
                          <a:solidFill>
                            <a:schemeClr val="dk1"/>
                          </a:solidFill>
                          <a:effectLst/>
                          <a:latin typeface="+mn-lt"/>
                          <a:ea typeface="+mn-ea"/>
                          <a:cs typeface="+mn-cs"/>
                        </a:rPr>
                        <a:t> </a:t>
                      </a:r>
                      <a:r>
                        <a:rPr lang="de-DE" sz="1800" kern="1200" dirty="0" err="1" smtClean="0">
                          <a:solidFill>
                            <a:schemeClr val="dk1"/>
                          </a:solidFill>
                          <a:effectLst/>
                          <a:latin typeface="+mn-lt"/>
                          <a:ea typeface="+mn-ea"/>
                          <a:cs typeface="+mn-cs"/>
                        </a:rPr>
                        <a:t>covered</a:t>
                      </a:r>
                      <a:r>
                        <a:rPr lang="de-DE" sz="1800" kern="1200" baseline="0" dirty="0" smtClean="0">
                          <a:solidFill>
                            <a:schemeClr val="dk1"/>
                          </a:solidFill>
                          <a:effectLst/>
                          <a:latin typeface="+mn-lt"/>
                          <a:ea typeface="+mn-ea"/>
                          <a:cs typeface="+mn-cs"/>
                        </a:rPr>
                        <a:t> </a:t>
                      </a:r>
                      <a:r>
                        <a:rPr lang="de-DE" sz="1800" kern="1200" baseline="0" dirty="0" err="1" smtClean="0">
                          <a:solidFill>
                            <a:schemeClr val="dk1"/>
                          </a:solidFill>
                          <a:effectLst/>
                          <a:latin typeface="+mn-lt"/>
                          <a:ea typeface="+mn-ea"/>
                          <a:cs typeface="+mn-cs"/>
                        </a:rPr>
                        <a:t>by</a:t>
                      </a:r>
                      <a:r>
                        <a:rPr lang="de-DE" sz="1800" kern="1200" baseline="0" dirty="0" smtClean="0">
                          <a:solidFill>
                            <a:schemeClr val="dk1"/>
                          </a:solidFill>
                          <a:effectLst/>
                          <a:latin typeface="+mn-lt"/>
                          <a:ea typeface="+mn-ea"/>
                          <a:cs typeface="+mn-cs"/>
                        </a:rPr>
                        <a:t> </a:t>
                      </a:r>
                      <a:r>
                        <a:rPr lang="de-DE" sz="1800" kern="1200" baseline="0" dirty="0" err="1" smtClean="0">
                          <a:solidFill>
                            <a:schemeClr val="dk1"/>
                          </a:solidFill>
                          <a:effectLst/>
                          <a:latin typeface="+mn-lt"/>
                          <a:ea typeface="+mn-ea"/>
                          <a:cs typeface="+mn-cs"/>
                        </a:rPr>
                        <a:t>most</a:t>
                      </a:r>
                      <a:r>
                        <a:rPr lang="de-DE" sz="1800" kern="1200" baseline="0" dirty="0" smtClean="0">
                          <a:solidFill>
                            <a:schemeClr val="dk1"/>
                          </a:solidFill>
                          <a:effectLst/>
                          <a:latin typeface="+mn-lt"/>
                          <a:ea typeface="+mn-ea"/>
                          <a:cs typeface="+mn-cs"/>
                        </a:rPr>
                        <a:t> </a:t>
                      </a:r>
                      <a:r>
                        <a:rPr lang="en-GB" sz="1800" kern="1200" baseline="0" dirty="0" smtClean="0">
                          <a:solidFill>
                            <a:schemeClr val="dk1"/>
                          </a:solidFill>
                          <a:effectLst/>
                          <a:latin typeface="+mn-lt"/>
                          <a:ea typeface="+mn-ea"/>
                          <a:cs typeface="+mn-cs"/>
                        </a:rPr>
                        <a:t>insurances</a:t>
                      </a:r>
                      <a:endParaRPr lang="en-GB" dirty="0" smtClean="0">
                        <a:effectLst/>
                      </a:endParaRPr>
                    </a:p>
                    <a:p>
                      <a:pPr rtl="0" eaLnBrk="1" fontAlgn="auto" latinLnBrk="0" hangingPunct="1"/>
                      <a:r>
                        <a:rPr lang="de-DE" sz="1800" kern="1200" baseline="0" dirty="0" err="1" smtClean="0">
                          <a:solidFill>
                            <a:schemeClr val="dk1"/>
                          </a:solidFill>
                          <a:effectLst/>
                          <a:latin typeface="+mn-lt"/>
                          <a:ea typeface="+mn-ea"/>
                          <a:cs typeface="+mn-cs"/>
                        </a:rPr>
                        <a:t>Vandalism</a:t>
                      </a:r>
                      <a:r>
                        <a:rPr lang="de-DE" sz="1800" kern="1200" baseline="0" dirty="0" smtClean="0">
                          <a:solidFill>
                            <a:schemeClr val="dk1"/>
                          </a:solidFill>
                          <a:effectLst/>
                          <a:latin typeface="+mn-lt"/>
                          <a:ea typeface="+mn-ea"/>
                          <a:cs typeface="+mn-cs"/>
                        </a:rPr>
                        <a:t> not </a:t>
                      </a:r>
                      <a:r>
                        <a:rPr lang="de-DE" sz="1800" kern="1200" dirty="0" err="1" smtClean="0">
                          <a:solidFill>
                            <a:schemeClr val="dk1"/>
                          </a:solidFill>
                          <a:effectLst/>
                          <a:latin typeface="+mn-lt"/>
                          <a:ea typeface="+mn-ea"/>
                          <a:cs typeface="+mn-cs"/>
                        </a:rPr>
                        <a:t>covered</a:t>
                      </a:r>
                      <a:r>
                        <a:rPr lang="de-DE" sz="1800" kern="1200" baseline="0" dirty="0" smtClean="0">
                          <a:solidFill>
                            <a:schemeClr val="dk1"/>
                          </a:solidFill>
                          <a:effectLst/>
                          <a:latin typeface="+mn-lt"/>
                          <a:ea typeface="+mn-ea"/>
                          <a:cs typeface="+mn-cs"/>
                        </a:rPr>
                        <a:t> </a:t>
                      </a:r>
                      <a:r>
                        <a:rPr lang="de-DE" sz="1800" kern="1200" baseline="0" dirty="0" err="1" smtClean="0">
                          <a:solidFill>
                            <a:schemeClr val="dk1"/>
                          </a:solidFill>
                          <a:effectLst/>
                          <a:latin typeface="+mn-lt"/>
                          <a:ea typeface="+mn-ea"/>
                          <a:cs typeface="+mn-cs"/>
                        </a:rPr>
                        <a:t>by</a:t>
                      </a:r>
                      <a:r>
                        <a:rPr lang="de-DE" sz="1800" kern="1200" baseline="0" dirty="0" smtClean="0">
                          <a:solidFill>
                            <a:schemeClr val="dk1"/>
                          </a:solidFill>
                          <a:effectLst/>
                          <a:latin typeface="+mn-lt"/>
                          <a:ea typeface="+mn-ea"/>
                          <a:cs typeface="+mn-cs"/>
                        </a:rPr>
                        <a:t> </a:t>
                      </a:r>
                      <a:r>
                        <a:rPr lang="de-DE" sz="1800" kern="1200" baseline="0" dirty="0" err="1" smtClean="0">
                          <a:solidFill>
                            <a:schemeClr val="dk1"/>
                          </a:solidFill>
                          <a:effectLst/>
                          <a:latin typeface="+mn-lt"/>
                          <a:ea typeface="+mn-ea"/>
                          <a:cs typeface="+mn-cs"/>
                        </a:rPr>
                        <a:t>most</a:t>
                      </a:r>
                      <a:r>
                        <a:rPr lang="de-DE" sz="1800" kern="1200" baseline="0" dirty="0" smtClean="0">
                          <a:solidFill>
                            <a:schemeClr val="dk1"/>
                          </a:solidFill>
                          <a:effectLst/>
                          <a:latin typeface="+mn-lt"/>
                          <a:ea typeface="+mn-ea"/>
                          <a:cs typeface="+mn-cs"/>
                        </a:rPr>
                        <a:t> </a:t>
                      </a:r>
                      <a:r>
                        <a:rPr lang="en-GB" sz="1800" kern="1200" baseline="0" dirty="0" smtClean="0">
                          <a:solidFill>
                            <a:schemeClr val="dk1"/>
                          </a:solidFill>
                          <a:effectLst/>
                          <a:latin typeface="+mn-lt"/>
                          <a:ea typeface="+mn-ea"/>
                          <a:cs typeface="+mn-cs"/>
                        </a:rPr>
                        <a:t>ins.</a:t>
                      </a:r>
                      <a:endParaRPr lang="en-GB" dirty="0" smtClean="0">
                        <a:effectLst/>
                      </a:endParaRPr>
                    </a:p>
                  </a:txBody>
                  <a:tcPr/>
                </a:tc>
                <a:tc>
                  <a:txBody>
                    <a:bodyPr/>
                    <a:lstStyle/>
                    <a:p>
                      <a:pPr rtl="0" eaLnBrk="1" latinLnBrk="0" hangingPunct="1"/>
                      <a:r>
                        <a:rPr lang="de-DE" sz="1800" kern="1200" baseline="0" dirty="0" err="1" smtClean="0">
                          <a:solidFill>
                            <a:schemeClr val="dk1"/>
                          </a:solidFill>
                          <a:effectLst/>
                          <a:latin typeface="+mn-lt"/>
                          <a:ea typeface="+mn-ea"/>
                          <a:cs typeface="+mn-cs"/>
                        </a:rPr>
                        <a:t>Theft</a:t>
                      </a:r>
                      <a:r>
                        <a:rPr lang="de-DE" sz="1800" kern="1200" baseline="0" dirty="0" smtClean="0">
                          <a:solidFill>
                            <a:schemeClr val="dk1"/>
                          </a:solidFill>
                          <a:effectLst/>
                          <a:latin typeface="+mn-lt"/>
                          <a:ea typeface="+mn-ea"/>
                          <a:cs typeface="+mn-cs"/>
                        </a:rPr>
                        <a:t> not </a:t>
                      </a:r>
                      <a:r>
                        <a:rPr lang="de-DE" sz="1800" kern="1200" dirty="0" err="1" smtClean="0">
                          <a:solidFill>
                            <a:schemeClr val="dk1"/>
                          </a:solidFill>
                          <a:effectLst/>
                          <a:latin typeface="+mn-lt"/>
                          <a:ea typeface="+mn-ea"/>
                          <a:cs typeface="+mn-cs"/>
                        </a:rPr>
                        <a:t>covered</a:t>
                      </a:r>
                      <a:r>
                        <a:rPr lang="de-DE" sz="1800" kern="1200" baseline="0" dirty="0" smtClean="0">
                          <a:solidFill>
                            <a:schemeClr val="dk1"/>
                          </a:solidFill>
                          <a:effectLst/>
                          <a:latin typeface="+mn-lt"/>
                          <a:ea typeface="+mn-ea"/>
                          <a:cs typeface="+mn-cs"/>
                        </a:rPr>
                        <a:t> </a:t>
                      </a:r>
                      <a:r>
                        <a:rPr lang="de-DE" sz="1800" kern="1200" baseline="0" dirty="0" err="1" smtClean="0">
                          <a:solidFill>
                            <a:schemeClr val="dk1"/>
                          </a:solidFill>
                          <a:effectLst/>
                          <a:latin typeface="+mn-lt"/>
                          <a:ea typeface="+mn-ea"/>
                          <a:cs typeface="+mn-cs"/>
                        </a:rPr>
                        <a:t>by</a:t>
                      </a:r>
                      <a:r>
                        <a:rPr lang="de-DE" sz="1800" kern="1200" baseline="0" dirty="0" smtClean="0">
                          <a:solidFill>
                            <a:schemeClr val="dk1"/>
                          </a:solidFill>
                          <a:effectLst/>
                          <a:latin typeface="+mn-lt"/>
                          <a:ea typeface="+mn-ea"/>
                          <a:cs typeface="+mn-cs"/>
                        </a:rPr>
                        <a:t> </a:t>
                      </a:r>
                      <a:r>
                        <a:rPr lang="de-DE" sz="1800" kern="1200" baseline="0" dirty="0" err="1" smtClean="0">
                          <a:solidFill>
                            <a:schemeClr val="dk1"/>
                          </a:solidFill>
                          <a:effectLst/>
                          <a:latin typeface="+mn-lt"/>
                          <a:ea typeface="+mn-ea"/>
                          <a:cs typeface="+mn-cs"/>
                        </a:rPr>
                        <a:t>most</a:t>
                      </a:r>
                      <a:r>
                        <a:rPr lang="de-DE" sz="1800" kern="1200" baseline="0" dirty="0" smtClean="0">
                          <a:solidFill>
                            <a:schemeClr val="dk1"/>
                          </a:solidFill>
                          <a:effectLst/>
                          <a:latin typeface="+mn-lt"/>
                          <a:ea typeface="+mn-ea"/>
                          <a:cs typeface="+mn-cs"/>
                        </a:rPr>
                        <a:t> </a:t>
                      </a:r>
                      <a:r>
                        <a:rPr lang="en-GB" sz="1800" kern="1200" baseline="0" dirty="0" smtClean="0">
                          <a:solidFill>
                            <a:schemeClr val="dk1"/>
                          </a:solidFill>
                          <a:effectLst/>
                          <a:latin typeface="+mn-lt"/>
                          <a:ea typeface="+mn-ea"/>
                          <a:cs typeface="+mn-cs"/>
                        </a:rPr>
                        <a:t>insurances</a:t>
                      </a:r>
                      <a:endParaRPr lang="en-GB" dirty="0" smtClean="0">
                        <a:effectLst/>
                      </a:endParaRPr>
                    </a:p>
                    <a:p>
                      <a:pPr rtl="0" eaLnBrk="1" fontAlgn="auto" latinLnBrk="0" hangingPunct="1"/>
                      <a:r>
                        <a:rPr lang="en-GB" sz="1800" kern="1200" dirty="0" smtClean="0">
                          <a:solidFill>
                            <a:schemeClr val="dk1"/>
                          </a:solidFill>
                          <a:effectLst/>
                          <a:latin typeface="+mn-lt"/>
                          <a:ea typeface="+mn-ea"/>
                          <a:cs typeface="+mn-cs"/>
                        </a:rPr>
                        <a:t>Yellow </a:t>
                      </a:r>
                      <a:r>
                        <a:rPr lang="en-GB" sz="1800" kern="1200" baseline="0" dirty="0" smtClean="0">
                          <a:solidFill>
                            <a:schemeClr val="dk1"/>
                          </a:solidFill>
                          <a:effectLst/>
                          <a:latin typeface="+mn-lt"/>
                          <a:ea typeface="+mn-ea"/>
                          <a:cs typeface="+mn-cs"/>
                        </a:rPr>
                        <a:t>Number: mandatory liability ins.</a:t>
                      </a:r>
                      <a:endParaRPr lang="en-GB" dirty="0">
                        <a:effectLst/>
                      </a:endParaRPr>
                    </a:p>
                  </a:txBody>
                  <a:tcPr/>
                </a:tc>
              </a:tr>
            </a:tbl>
          </a:graphicData>
        </a:graphic>
      </p:graphicFrame>
    </p:spTree>
    <p:extLst>
      <p:ext uri="{BB962C8B-B14F-4D97-AF65-F5344CB8AC3E}">
        <p14:creationId xmlns:p14="http://schemas.microsoft.com/office/powerpoint/2010/main" val="400114162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GB" noProof="0" dirty="0" smtClean="0"/>
              <a:t>Bike lock</a:t>
            </a:r>
            <a:endParaRPr lang="en-GB" noProof="0" dirty="0"/>
          </a:p>
        </p:txBody>
      </p:sp>
      <p:pic>
        <p:nvPicPr>
          <p:cNvPr id="12" name="Inhaltsplatzhalter 11"/>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72294" y="2721769"/>
            <a:ext cx="3810000" cy="2857500"/>
          </a:xfrm>
        </p:spPr>
      </p:pic>
      <p:pic>
        <p:nvPicPr>
          <p:cNvPr id="13" name="Inhaltsplatzhalter 12"/>
          <p:cNvPicPr>
            <a:picLocks noGrp="1" noChangeAspect="1"/>
          </p:cNvPicPr>
          <p:nvPr>
            <p:ph sz="quarter" idx="4"/>
          </p:nvPr>
        </p:nvPicPr>
        <p:blipFill>
          <a:blip r:embed="rId4">
            <a:extLst>
              <a:ext uri="{28A0092B-C50C-407E-A947-70E740481C1C}">
                <a14:useLocalDpi xmlns:a14="http://schemas.microsoft.com/office/drawing/2010/main"/>
              </a:ext>
            </a:extLst>
          </a:blip>
          <a:stretch>
            <a:fillRect/>
          </a:stretch>
        </p:blipFill>
        <p:spPr>
          <a:xfrm>
            <a:off x="4760912" y="2721769"/>
            <a:ext cx="3810000" cy="2857500"/>
          </a:xfrm>
        </p:spPr>
      </p:pic>
      <p:sp>
        <p:nvSpPr>
          <p:cNvPr id="2" name="Textplatzhalter 1"/>
          <p:cNvSpPr>
            <a:spLocks noGrp="1"/>
          </p:cNvSpPr>
          <p:nvPr>
            <p:ph type="body" idx="1"/>
          </p:nvPr>
        </p:nvSpPr>
        <p:spPr/>
        <p:txBody>
          <a:bodyPr/>
          <a:lstStyle/>
          <a:p>
            <a:endParaRPr lang="en-GB" dirty="0"/>
          </a:p>
        </p:txBody>
      </p:sp>
      <p:sp>
        <p:nvSpPr>
          <p:cNvPr id="3" name="Textplatzhalter 2"/>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64362860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Distance</a:t>
            </a:r>
            <a:endParaRPr lang="en-GB"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792" y="1553369"/>
            <a:ext cx="5184576" cy="5184576"/>
          </a:xfrm>
        </p:spPr>
      </p:pic>
    </p:spTree>
    <p:extLst>
      <p:ext uri="{BB962C8B-B14F-4D97-AF65-F5344CB8AC3E}">
        <p14:creationId xmlns:p14="http://schemas.microsoft.com/office/powerpoint/2010/main" val="392613879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z="4400" kern="1200" dirty="0" smtClean="0">
                <a:solidFill>
                  <a:schemeClr val="bg1"/>
                </a:solidFill>
                <a:effectLst/>
                <a:latin typeface="+mj-lt"/>
                <a:ea typeface="+mj-ea"/>
                <a:cs typeface="+mj-cs"/>
              </a:rPr>
              <a:t>Distance</a:t>
            </a:r>
            <a:endParaRPr lang="en-GB" dirty="0"/>
          </a:p>
        </p:txBody>
      </p:sp>
      <p:sp>
        <p:nvSpPr>
          <p:cNvPr id="3" name="Inhaltsplatzhalter 2"/>
          <p:cNvSpPr>
            <a:spLocks noGrp="1"/>
          </p:cNvSpPr>
          <p:nvPr>
            <p:ph idx="1"/>
          </p:nvPr>
        </p:nvSpPr>
        <p:spPr>
          <a:xfrm>
            <a:off x="5076056" y="1600200"/>
            <a:ext cx="3610744" cy="4525963"/>
          </a:xfrm>
        </p:spPr>
        <p:txBody>
          <a:bodyPr>
            <a:normAutofit/>
          </a:bodyPr>
          <a:lstStyle/>
          <a:p>
            <a:r>
              <a:rPr lang="en-US" sz="2400" dirty="0" smtClean="0">
                <a:hlinkClick r:id="rId3"/>
              </a:rPr>
              <a:t>4 </a:t>
            </a:r>
            <a:r>
              <a:rPr lang="en-US" sz="2400" dirty="0">
                <a:hlinkClick r:id="rId3"/>
              </a:rPr>
              <a:t>Situations to show why you should ride in the middle of the road</a:t>
            </a:r>
            <a:endParaRPr lang="en-US" sz="2400" dirty="0"/>
          </a:p>
          <a:p>
            <a:r>
              <a:rPr lang="de-DE" sz="2400" dirty="0" smtClean="0">
                <a:hlinkClick r:id="rId3"/>
              </a:rPr>
              <a:t>(4 </a:t>
            </a:r>
            <a:r>
              <a:rPr lang="de-DE" sz="2400" dirty="0">
                <a:hlinkClick r:id="rId3"/>
              </a:rPr>
              <a:t>Situationen, die zeigen, warum du mit dem Velo in der Mitte fahren solltest</a:t>
            </a:r>
            <a:r>
              <a:rPr lang="de-DE" sz="2400" dirty="0"/>
              <a:t>)</a:t>
            </a:r>
            <a:endParaRPr lang="en-GB" sz="2400" dirty="0"/>
          </a:p>
          <a:p>
            <a:endParaRPr lang="en-GB" sz="2400" dirty="0"/>
          </a:p>
        </p:txBody>
      </p:sp>
      <p:pic>
        <p:nvPicPr>
          <p:cNvPr id="5122" name="Picture 2" descr="http://www.watson.ch/imgdb/05af/Qx,B,0,0,560,560,233,233,93,93/87578932960951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628799"/>
            <a:ext cx="4608512" cy="46085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watson.ch/imgdb/b1fb/Qx,B,0,0,560,560,233,233,93,93/76849529932603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628799"/>
            <a:ext cx="4608512" cy="460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49430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GB" sz="4400" kern="1200" dirty="0" smtClean="0">
                <a:solidFill>
                  <a:schemeClr val="bg1"/>
                </a:solidFill>
                <a:effectLst/>
                <a:latin typeface="+mj-lt"/>
                <a:ea typeface="+mj-ea"/>
                <a:cs typeface="+mj-cs"/>
              </a:rPr>
              <a:t>www.1m50.ch</a:t>
            </a:r>
            <a:endParaRPr lang="en-GB" sz="4400" dirty="0" smtClean="0">
              <a:effectLst/>
            </a:endParaRPr>
          </a:p>
        </p:txBody>
      </p:sp>
      <p:sp>
        <p:nvSpPr>
          <p:cNvPr id="5" name="Inhaltsplatzhalter 4"/>
          <p:cNvSpPr>
            <a:spLocks noGrp="1"/>
          </p:cNvSpPr>
          <p:nvPr>
            <p:ph sz="half" idx="2"/>
          </p:nvPr>
        </p:nvSpPr>
        <p:spPr>
          <a:xfrm>
            <a:off x="3203848" y="1600200"/>
            <a:ext cx="5482952" cy="4525963"/>
          </a:xfrm>
        </p:spPr>
        <p:txBody>
          <a:bodyPr anchor="ctr">
            <a:normAutofit/>
          </a:bodyPr>
          <a:lstStyle/>
          <a:p>
            <a:r>
              <a:rPr lang="en-GB" sz="2000" b="0" i="0" kern="1200" dirty="0" smtClean="0">
                <a:solidFill>
                  <a:schemeClr val="tx1"/>
                </a:solidFill>
                <a:effectLst/>
              </a:rPr>
              <a:t>University of Bath: Ian Walker </a:t>
            </a:r>
            <a:endParaRPr lang="en-GB" sz="2000" dirty="0" smtClean="0"/>
          </a:p>
          <a:p>
            <a:endParaRPr lang="en-GB" sz="2000" dirty="0"/>
          </a:p>
        </p:txBody>
      </p:sp>
      <p:sp>
        <p:nvSpPr>
          <p:cNvPr id="3" name="Inhaltsplatzhalter 2"/>
          <p:cNvSpPr>
            <a:spLocks noGrp="1"/>
          </p:cNvSpPr>
          <p:nvPr>
            <p:ph sz="half" idx="1"/>
          </p:nvPr>
        </p:nvSpPr>
        <p:spPr/>
        <p:txBody>
          <a:bodyPr>
            <a:normAutofit/>
          </a:bodyPr>
          <a:lstStyle/>
          <a:p>
            <a:endParaRPr lang="en-GB" dirty="0"/>
          </a:p>
        </p:txBody>
      </p:sp>
      <p:pic>
        <p:nvPicPr>
          <p:cNvPr id="1026" name="Picture 2" descr="https://www.eta.co.uk/wp-content/uploads/imported/images/Hair%20helmet%20copy.jpg"/>
          <p:cNvPicPr>
            <a:picLocks noChangeAspect="1" noChangeArrowheads="1"/>
          </p:cNvPicPr>
          <p:nvPr/>
        </p:nvPicPr>
        <p:blipFill rotWithShape="1">
          <a:blip r:embed="rId3">
            <a:extLst>
              <a:ext uri="{28A0092B-C50C-407E-A947-70E740481C1C}">
                <a14:useLocalDpi xmlns:a14="http://schemas.microsoft.com/office/drawing/2010/main" val="0"/>
              </a:ext>
            </a:extLst>
          </a:blip>
          <a:srcRect l="11324" r="-4043" b="36388"/>
          <a:stretch/>
        </p:blipFill>
        <p:spPr bwMode="auto">
          <a:xfrm>
            <a:off x="467543" y="1628800"/>
            <a:ext cx="2736305" cy="4498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31543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Helmet</a:t>
            </a:r>
            <a:endParaRPr lang="en-GB" dirty="0"/>
          </a:p>
        </p:txBody>
      </p:sp>
      <p:pic>
        <p:nvPicPr>
          <p:cNvPr id="6" name="Inhaltsplatzhalter 5" descr="Bildschirmausschnitt"/>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533400" y="2289410"/>
            <a:ext cx="4038600" cy="3147543"/>
          </a:xfrm>
        </p:spPr>
      </p:pic>
      <p:sp>
        <p:nvSpPr>
          <p:cNvPr id="5" name="Inhaltsplatzhalter 4"/>
          <p:cNvSpPr>
            <a:spLocks noGrp="1"/>
          </p:cNvSpPr>
          <p:nvPr>
            <p:ph sz="half" idx="2"/>
          </p:nvPr>
        </p:nvSpPr>
        <p:spPr/>
        <p:txBody>
          <a:bodyPr>
            <a:normAutofit fontScale="92500" lnSpcReduction="20000"/>
          </a:bodyPr>
          <a:lstStyle/>
          <a:p>
            <a:pPr marL="0" indent="0">
              <a:buNone/>
            </a:pPr>
            <a:r>
              <a:rPr lang="en-GB" b="1" i="1" dirty="0" err="1" smtClean="0"/>
              <a:t>Velohelm</a:t>
            </a:r>
            <a:r>
              <a:rPr lang="en-GB" b="1" i="1" dirty="0" smtClean="0"/>
              <a:t> </a:t>
            </a:r>
            <a:r>
              <a:rPr lang="en-GB" b="1" i="1" dirty="0" err="1" smtClean="0"/>
              <a:t>richtig</a:t>
            </a:r>
            <a:r>
              <a:rPr lang="en-GB" b="1" i="1" dirty="0" smtClean="0"/>
              <a:t> </a:t>
            </a:r>
            <a:r>
              <a:rPr lang="en-GB" b="1" i="1" dirty="0" err="1" smtClean="0"/>
              <a:t>anpassen</a:t>
            </a:r>
            <a:r>
              <a:rPr lang="en-GB" b="1" i="1" dirty="0" smtClean="0"/>
              <a:t> – </a:t>
            </a:r>
            <a:r>
              <a:rPr lang="en-GB" b="1" i="1" dirty="0" err="1" smtClean="0"/>
              <a:t>nur</a:t>
            </a:r>
            <a:r>
              <a:rPr lang="en-GB" b="1" i="1" dirty="0" smtClean="0"/>
              <a:t> so </a:t>
            </a:r>
            <a:r>
              <a:rPr lang="en-GB" b="1" i="1" dirty="0" err="1" smtClean="0"/>
              <a:t>bietet</a:t>
            </a:r>
            <a:r>
              <a:rPr lang="en-GB" b="1" i="1" dirty="0" smtClean="0"/>
              <a:t> </a:t>
            </a:r>
            <a:r>
              <a:rPr lang="en-GB" b="1" i="1" dirty="0" err="1" smtClean="0"/>
              <a:t>er</a:t>
            </a:r>
            <a:r>
              <a:rPr lang="en-GB" b="1" i="1" dirty="0" smtClean="0"/>
              <a:t> </a:t>
            </a:r>
            <a:r>
              <a:rPr lang="en-GB" b="1" i="1" dirty="0" err="1" smtClean="0"/>
              <a:t>wirksamen</a:t>
            </a:r>
            <a:r>
              <a:rPr lang="en-GB" b="1" i="1" dirty="0" smtClean="0"/>
              <a:t> Schutz</a:t>
            </a:r>
          </a:p>
          <a:p>
            <a:r>
              <a:rPr lang="en-GB" dirty="0" smtClean="0"/>
              <a:t>Helm muss </a:t>
            </a:r>
            <a:r>
              <a:rPr lang="en-GB" dirty="0" err="1" smtClean="0"/>
              <a:t>waagrecht</a:t>
            </a:r>
            <a:r>
              <a:rPr lang="en-GB" dirty="0" smtClean="0"/>
              <a:t> auf </a:t>
            </a:r>
            <a:r>
              <a:rPr lang="en-GB" dirty="0" err="1" smtClean="0"/>
              <a:t>dem</a:t>
            </a:r>
            <a:r>
              <a:rPr lang="en-GB" dirty="0" smtClean="0"/>
              <a:t> Kopf </a:t>
            </a:r>
            <a:r>
              <a:rPr lang="en-GB" dirty="0" err="1" smtClean="0"/>
              <a:t>sitzen</a:t>
            </a:r>
            <a:endParaRPr lang="en-GB" dirty="0" smtClean="0"/>
          </a:p>
          <a:p>
            <a:r>
              <a:rPr lang="en-GB" dirty="0" err="1" smtClean="0"/>
              <a:t>Helmrand</a:t>
            </a:r>
            <a:r>
              <a:rPr lang="en-GB" dirty="0" smtClean="0"/>
              <a:t> ca. </a:t>
            </a:r>
            <a:r>
              <a:rPr lang="en-GB" dirty="0" err="1" smtClean="0"/>
              <a:t>zwei</a:t>
            </a:r>
            <a:r>
              <a:rPr lang="en-GB" dirty="0" smtClean="0"/>
              <a:t> </a:t>
            </a:r>
            <a:r>
              <a:rPr lang="en-GB" dirty="0" err="1" smtClean="0"/>
              <a:t>Fingerbreit</a:t>
            </a:r>
            <a:r>
              <a:rPr lang="en-GB" dirty="0" smtClean="0"/>
              <a:t> </a:t>
            </a:r>
            <a:r>
              <a:rPr lang="en-GB" dirty="0" err="1" smtClean="0"/>
              <a:t>oberhalb</a:t>
            </a:r>
            <a:r>
              <a:rPr lang="en-GB" dirty="0" smtClean="0"/>
              <a:t> der </a:t>
            </a:r>
            <a:r>
              <a:rPr lang="en-GB" dirty="0" err="1" smtClean="0"/>
              <a:t>Nasenwurzel</a:t>
            </a:r>
            <a:endParaRPr lang="en-GB" dirty="0" smtClean="0"/>
          </a:p>
          <a:p>
            <a:r>
              <a:rPr lang="en-GB" dirty="0" err="1" smtClean="0"/>
              <a:t>Riemen</a:t>
            </a:r>
            <a:r>
              <a:rPr lang="en-GB" dirty="0" smtClean="0"/>
              <a:t> </a:t>
            </a:r>
            <a:r>
              <a:rPr lang="en-GB" dirty="0" err="1" smtClean="0"/>
              <a:t>anziehen</a:t>
            </a:r>
            <a:r>
              <a:rPr lang="en-GB" dirty="0" smtClean="0"/>
              <a:t>, Helm </a:t>
            </a:r>
            <a:r>
              <a:rPr lang="en-GB" dirty="0" err="1" smtClean="0"/>
              <a:t>darf</a:t>
            </a:r>
            <a:r>
              <a:rPr lang="en-GB" dirty="0" smtClean="0"/>
              <a:t> </a:t>
            </a:r>
            <a:r>
              <a:rPr lang="en-GB" dirty="0" err="1" smtClean="0"/>
              <a:t>weder</a:t>
            </a:r>
            <a:r>
              <a:rPr lang="en-GB" dirty="0" smtClean="0"/>
              <a:t> </a:t>
            </a:r>
            <a:r>
              <a:rPr lang="en-GB" dirty="0" err="1" smtClean="0"/>
              <a:t>nach</a:t>
            </a:r>
            <a:r>
              <a:rPr lang="en-GB" dirty="0" smtClean="0"/>
              <a:t> </a:t>
            </a:r>
            <a:r>
              <a:rPr lang="en-GB" dirty="0" err="1" smtClean="0"/>
              <a:t>vorne</a:t>
            </a:r>
            <a:r>
              <a:rPr lang="en-GB" dirty="0" smtClean="0"/>
              <a:t> </a:t>
            </a:r>
            <a:r>
              <a:rPr lang="en-GB" dirty="0" err="1" smtClean="0"/>
              <a:t>noch</a:t>
            </a:r>
            <a:r>
              <a:rPr lang="en-GB" dirty="0" smtClean="0"/>
              <a:t> </a:t>
            </a:r>
            <a:r>
              <a:rPr lang="en-GB" dirty="0" err="1" smtClean="0"/>
              <a:t>nach</a:t>
            </a:r>
            <a:r>
              <a:rPr lang="en-GB" dirty="0" smtClean="0"/>
              <a:t> </a:t>
            </a:r>
            <a:r>
              <a:rPr lang="en-GB" dirty="0" err="1" smtClean="0"/>
              <a:t>hinten</a:t>
            </a:r>
            <a:r>
              <a:rPr lang="en-GB" dirty="0" smtClean="0"/>
              <a:t> </a:t>
            </a:r>
            <a:r>
              <a:rPr lang="en-GB" dirty="0" err="1" smtClean="0"/>
              <a:t>rutschen</a:t>
            </a:r>
            <a:endParaRPr lang="en-GB" dirty="0"/>
          </a:p>
        </p:txBody>
      </p:sp>
      <p:pic>
        <p:nvPicPr>
          <p:cNvPr id="3" name="Grafik 2"/>
          <p:cNvPicPr>
            <a:picLocks noChangeAspect="1"/>
          </p:cNvPicPr>
          <p:nvPr/>
        </p:nvPicPr>
        <p:blipFill>
          <a:blip r:embed="rId4"/>
          <a:stretch>
            <a:fillRect/>
          </a:stretch>
        </p:blipFill>
        <p:spPr>
          <a:xfrm>
            <a:off x="472188" y="1432237"/>
            <a:ext cx="8204268" cy="5425763"/>
          </a:xfrm>
          <a:prstGeom prst="rect">
            <a:avLst/>
          </a:prstGeom>
        </p:spPr>
      </p:pic>
      <p:sp>
        <p:nvSpPr>
          <p:cNvPr id="7" name="Textfeld 6"/>
          <p:cNvSpPr txBox="1"/>
          <p:nvPr/>
        </p:nvSpPr>
        <p:spPr>
          <a:xfrm>
            <a:off x="3563888" y="2852935"/>
            <a:ext cx="1728192" cy="646331"/>
          </a:xfrm>
          <a:prstGeom prst="rect">
            <a:avLst/>
          </a:prstGeom>
          <a:solidFill>
            <a:schemeClr val="bg1"/>
          </a:solidFill>
        </p:spPr>
        <p:txBody>
          <a:bodyPr wrap="square" rtlCol="0">
            <a:spAutoFit/>
          </a:bodyPr>
          <a:lstStyle/>
          <a:p>
            <a:pPr algn="ctr"/>
            <a:r>
              <a:rPr lang="en-GB" b="1" dirty="0" smtClean="0"/>
              <a:t>Two fingers above the nose</a:t>
            </a:r>
            <a:endParaRPr lang="en-GB" b="1" dirty="0"/>
          </a:p>
        </p:txBody>
      </p:sp>
      <p:sp>
        <p:nvSpPr>
          <p:cNvPr id="8" name="Textfeld 7"/>
          <p:cNvSpPr txBox="1"/>
          <p:nvPr/>
        </p:nvSpPr>
        <p:spPr>
          <a:xfrm>
            <a:off x="2411760" y="5949280"/>
            <a:ext cx="2914186" cy="923330"/>
          </a:xfrm>
          <a:prstGeom prst="rect">
            <a:avLst/>
          </a:prstGeom>
          <a:solidFill>
            <a:schemeClr val="bg1"/>
          </a:solidFill>
        </p:spPr>
        <p:txBody>
          <a:bodyPr wrap="square" rtlCol="0">
            <a:spAutoFit/>
          </a:bodyPr>
          <a:lstStyle/>
          <a:p>
            <a:pPr algn="ctr"/>
            <a:r>
              <a:rPr lang="en-GB" b="1" dirty="0" smtClean="0"/>
              <a:t>All belts equally straight, enough space for a finger underneath the chin </a:t>
            </a:r>
            <a:endParaRPr lang="en-GB" b="1" dirty="0"/>
          </a:p>
        </p:txBody>
      </p:sp>
      <p:sp>
        <p:nvSpPr>
          <p:cNvPr id="9" name="Textfeld 8"/>
          <p:cNvSpPr txBox="1"/>
          <p:nvPr/>
        </p:nvSpPr>
        <p:spPr>
          <a:xfrm>
            <a:off x="7415808" y="2996952"/>
            <a:ext cx="1728192" cy="369332"/>
          </a:xfrm>
          <a:prstGeom prst="rect">
            <a:avLst/>
          </a:prstGeom>
          <a:solidFill>
            <a:schemeClr val="bg1"/>
          </a:solidFill>
        </p:spPr>
        <p:txBody>
          <a:bodyPr wrap="square" rtlCol="0">
            <a:spAutoFit/>
          </a:bodyPr>
          <a:lstStyle/>
          <a:p>
            <a:pPr algn="ctr"/>
            <a:r>
              <a:rPr lang="en-GB" b="1" dirty="0" smtClean="0"/>
              <a:t>Too far up</a:t>
            </a:r>
            <a:endParaRPr lang="en-GB" b="1" dirty="0"/>
          </a:p>
        </p:txBody>
      </p:sp>
      <p:sp>
        <p:nvSpPr>
          <p:cNvPr id="10" name="Textfeld 9"/>
          <p:cNvSpPr txBox="1"/>
          <p:nvPr/>
        </p:nvSpPr>
        <p:spPr>
          <a:xfrm>
            <a:off x="7524328" y="5157192"/>
            <a:ext cx="1709629" cy="923330"/>
          </a:xfrm>
          <a:prstGeom prst="rect">
            <a:avLst/>
          </a:prstGeom>
          <a:solidFill>
            <a:schemeClr val="bg1"/>
          </a:solidFill>
        </p:spPr>
        <p:txBody>
          <a:bodyPr wrap="square" rtlCol="0">
            <a:spAutoFit/>
          </a:bodyPr>
          <a:lstStyle/>
          <a:p>
            <a:pPr algn="ctr"/>
            <a:r>
              <a:rPr lang="en-GB" b="1" dirty="0" smtClean="0"/>
              <a:t>Belts not equally straight</a:t>
            </a:r>
            <a:r>
              <a:rPr lang="en-GB" b="1" dirty="0"/>
              <a:t>, </a:t>
            </a:r>
            <a:r>
              <a:rPr lang="en-GB" b="1" dirty="0" smtClean="0"/>
              <a:t>too far </a:t>
            </a:r>
            <a:r>
              <a:rPr lang="en-GB" b="1" dirty="0"/>
              <a:t>up</a:t>
            </a:r>
          </a:p>
        </p:txBody>
      </p:sp>
    </p:spTree>
    <p:extLst>
      <p:ext uri="{BB962C8B-B14F-4D97-AF65-F5344CB8AC3E}">
        <p14:creationId xmlns:p14="http://schemas.microsoft.com/office/powerpoint/2010/main" val="129206089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GB" sz="3600" noProof="0" dirty="0" smtClean="0"/>
              <a:t>Signals</a:t>
            </a:r>
            <a:endParaRPr lang="en-GB" sz="3600" noProof="0" dirty="0"/>
          </a:p>
        </p:txBody>
      </p:sp>
      <p:sp>
        <p:nvSpPr>
          <p:cNvPr id="3" name="Untertitel 2"/>
          <p:cNvSpPr>
            <a:spLocks noGrp="1"/>
          </p:cNvSpPr>
          <p:nvPr>
            <p:ph type="subTitle" idx="1"/>
          </p:nvPr>
        </p:nvSpPr>
        <p:spPr>
          <a:xfrm>
            <a:off x="1187624" y="1772816"/>
            <a:ext cx="6400800" cy="3960440"/>
          </a:xfrm>
        </p:spPr>
        <p:txBody>
          <a:bodyPr/>
          <a:lstStyle/>
          <a:p>
            <a:endParaRPr lang="en-GB" noProof="0" dirty="0"/>
          </a:p>
        </p:txBody>
      </p:sp>
      <p:pic>
        <p:nvPicPr>
          <p:cNvPr id="5" name="Inhaltsplatzhalter 3"/>
          <p:cNvPicPr>
            <a:picLocks noChangeAspect="1"/>
          </p:cNvPicPr>
          <p:nvPr/>
        </p:nvPicPr>
        <p:blipFill rotWithShape="1">
          <a:blip r:embed="rId3">
            <a:extLst>
              <a:ext uri="{28A0092B-C50C-407E-A947-70E740481C1C}">
                <a14:useLocalDpi xmlns:a14="http://schemas.microsoft.com/office/drawing/2010/main"/>
              </a:ext>
            </a:extLst>
          </a:blip>
          <a:srcRect l="10428" t="23332"/>
          <a:stretch/>
        </p:blipFill>
        <p:spPr>
          <a:xfrm>
            <a:off x="1979712" y="2130539"/>
            <a:ext cx="6192688" cy="3922431"/>
          </a:xfrm>
          <a:prstGeom prst="rect">
            <a:avLst/>
          </a:prstGeom>
        </p:spPr>
      </p:pic>
      <p:sp>
        <p:nvSpPr>
          <p:cNvPr id="6" name="Textfeld 5"/>
          <p:cNvSpPr txBox="1"/>
          <p:nvPr/>
        </p:nvSpPr>
        <p:spPr>
          <a:xfrm>
            <a:off x="395536" y="3208268"/>
            <a:ext cx="1295181" cy="646331"/>
          </a:xfrm>
          <a:prstGeom prst="rect">
            <a:avLst/>
          </a:prstGeom>
          <a:solidFill>
            <a:schemeClr val="bg1"/>
          </a:solidFill>
        </p:spPr>
        <p:txBody>
          <a:bodyPr wrap="square" rtlCol="0">
            <a:spAutoFit/>
          </a:bodyPr>
          <a:lstStyle/>
          <a:p>
            <a:pPr algn="ctr"/>
            <a:r>
              <a:rPr lang="en-GB" b="1" dirty="0" smtClean="0"/>
              <a:t>Mind the</a:t>
            </a:r>
          </a:p>
          <a:p>
            <a:pPr algn="ctr"/>
            <a:r>
              <a:rPr lang="de-DE" b="1" dirty="0" err="1" smtClean="0"/>
              <a:t>stairs</a:t>
            </a:r>
            <a:endParaRPr lang="en-GB" b="1" dirty="0"/>
          </a:p>
        </p:txBody>
      </p:sp>
    </p:spTree>
    <p:extLst>
      <p:ext uri="{BB962C8B-B14F-4D97-AF65-F5344CB8AC3E}">
        <p14:creationId xmlns:p14="http://schemas.microsoft.com/office/powerpoint/2010/main" val="361212282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Signals</a:t>
            </a:r>
            <a:endParaRPr lang="en-GB" noProof="0"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66422" y="1600200"/>
            <a:ext cx="8022269" cy="4525963"/>
          </a:xfrm>
        </p:spPr>
      </p:pic>
      <p:sp>
        <p:nvSpPr>
          <p:cNvPr id="3" name="Textfeld 2"/>
          <p:cNvSpPr txBox="1"/>
          <p:nvPr/>
        </p:nvSpPr>
        <p:spPr>
          <a:xfrm>
            <a:off x="6732240" y="2060848"/>
            <a:ext cx="1103059" cy="461665"/>
          </a:xfrm>
          <a:prstGeom prst="rect">
            <a:avLst/>
          </a:prstGeom>
          <a:noFill/>
        </p:spPr>
        <p:txBody>
          <a:bodyPr wrap="none" rtlCol="0">
            <a:spAutoFit/>
          </a:bodyPr>
          <a:lstStyle/>
          <a:p>
            <a:r>
              <a:rPr lang="de-DE" sz="2400" b="1" dirty="0" err="1" smtClean="0"/>
              <a:t>Danger</a:t>
            </a:r>
            <a:endParaRPr lang="en-GB" sz="2400" b="1" dirty="0"/>
          </a:p>
        </p:txBody>
      </p:sp>
      <p:sp>
        <p:nvSpPr>
          <p:cNvPr id="7" name="Textfeld 6"/>
          <p:cNvSpPr txBox="1"/>
          <p:nvPr/>
        </p:nvSpPr>
        <p:spPr>
          <a:xfrm>
            <a:off x="865940" y="3212976"/>
            <a:ext cx="753732" cy="461665"/>
          </a:xfrm>
          <a:prstGeom prst="rect">
            <a:avLst/>
          </a:prstGeom>
          <a:noFill/>
        </p:spPr>
        <p:txBody>
          <a:bodyPr wrap="none" rtlCol="0">
            <a:spAutoFit/>
          </a:bodyPr>
          <a:lstStyle/>
          <a:p>
            <a:r>
              <a:rPr lang="de-DE" sz="2400" b="1" dirty="0" err="1" smtClean="0"/>
              <a:t>Rule</a:t>
            </a:r>
            <a:endParaRPr lang="en-GB" sz="2400" b="1" dirty="0"/>
          </a:p>
        </p:txBody>
      </p:sp>
      <p:sp>
        <p:nvSpPr>
          <p:cNvPr id="8" name="Textfeld 7"/>
          <p:cNvSpPr txBox="1"/>
          <p:nvPr/>
        </p:nvSpPr>
        <p:spPr>
          <a:xfrm>
            <a:off x="7163480" y="4149080"/>
            <a:ext cx="1135247" cy="461665"/>
          </a:xfrm>
          <a:prstGeom prst="rect">
            <a:avLst/>
          </a:prstGeom>
          <a:noFill/>
        </p:spPr>
        <p:txBody>
          <a:bodyPr wrap="none" rtlCol="0">
            <a:spAutoFit/>
          </a:bodyPr>
          <a:lstStyle/>
          <a:p>
            <a:r>
              <a:rPr lang="de-DE" sz="2400" b="1" dirty="0" err="1" smtClean="0"/>
              <a:t>Priority</a:t>
            </a:r>
            <a:endParaRPr lang="en-GB" sz="2400" b="1" dirty="0"/>
          </a:p>
        </p:txBody>
      </p:sp>
      <p:sp>
        <p:nvSpPr>
          <p:cNvPr id="9" name="Textfeld 8"/>
          <p:cNvSpPr txBox="1"/>
          <p:nvPr/>
        </p:nvSpPr>
        <p:spPr>
          <a:xfrm>
            <a:off x="865940" y="5301208"/>
            <a:ext cx="1454372" cy="461665"/>
          </a:xfrm>
          <a:prstGeom prst="rect">
            <a:avLst/>
          </a:prstGeom>
          <a:noFill/>
        </p:spPr>
        <p:txBody>
          <a:bodyPr wrap="none" rtlCol="0">
            <a:spAutoFit/>
          </a:bodyPr>
          <a:lstStyle/>
          <a:p>
            <a:r>
              <a:rPr lang="de-DE" sz="2400" b="1" dirty="0" err="1" smtClean="0"/>
              <a:t>Indication</a:t>
            </a:r>
            <a:endParaRPr lang="en-GB" sz="2400" b="1" dirty="0"/>
          </a:p>
        </p:txBody>
      </p:sp>
    </p:spTree>
    <p:extLst>
      <p:ext uri="{BB962C8B-B14F-4D97-AF65-F5344CB8AC3E}">
        <p14:creationId xmlns:p14="http://schemas.microsoft.com/office/powerpoint/2010/main" val="379507423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Micha</a:t>
            </a:r>
            <a:r>
              <a:rPr lang="en-GB" baseline="0" noProof="0" dirty="0" smtClean="0"/>
              <a:t> Bräuer </a:t>
            </a:r>
            <a:endParaRPr lang="en-GB" noProof="0" dirty="0"/>
          </a:p>
        </p:txBody>
      </p:sp>
      <p:sp>
        <p:nvSpPr>
          <p:cNvPr id="7" name="Textplatzhalter 6"/>
          <p:cNvSpPr>
            <a:spLocks noGrp="1"/>
          </p:cNvSpPr>
          <p:nvPr>
            <p:ph type="body" idx="1"/>
          </p:nvPr>
        </p:nvSpPr>
        <p:spPr/>
        <p:txBody>
          <a:bodyPr/>
          <a:lstStyle/>
          <a:p>
            <a:r>
              <a:rPr lang="en-GB" noProof="0" dirty="0" smtClean="0"/>
              <a:t> </a:t>
            </a:r>
            <a:endParaRPr lang="en-GB" noProof="0" dirty="0"/>
          </a:p>
        </p:txBody>
      </p:sp>
      <p:sp>
        <p:nvSpPr>
          <p:cNvPr id="8" name="Textplatzhalter 7"/>
          <p:cNvSpPr>
            <a:spLocks noGrp="1"/>
          </p:cNvSpPr>
          <p:nvPr>
            <p:ph type="body" sz="quarter" idx="3"/>
          </p:nvPr>
        </p:nvSpPr>
        <p:spPr>
          <a:xfrm>
            <a:off x="4355976" y="1535113"/>
            <a:ext cx="4041775" cy="639762"/>
          </a:xfrm>
        </p:spPr>
        <p:txBody>
          <a:bodyPr/>
          <a:lstStyle/>
          <a:p>
            <a:endParaRPr lang="de-CH" dirty="0"/>
          </a:p>
        </p:txBody>
      </p:sp>
      <p:sp>
        <p:nvSpPr>
          <p:cNvPr id="5" name="Inhaltsplatzhalter 4"/>
          <p:cNvSpPr>
            <a:spLocks noGrp="1"/>
          </p:cNvSpPr>
          <p:nvPr>
            <p:ph sz="quarter" idx="4"/>
          </p:nvPr>
        </p:nvSpPr>
        <p:spPr>
          <a:xfrm>
            <a:off x="4355976" y="2174875"/>
            <a:ext cx="4575195" cy="3951288"/>
          </a:xfrm>
        </p:spPr>
        <p:txBody>
          <a:bodyPr>
            <a:normAutofit/>
          </a:bodyPr>
          <a:lstStyle/>
          <a:p>
            <a:pPr marL="0" indent="0">
              <a:buNone/>
            </a:pPr>
            <a:r>
              <a:rPr lang="en-GB" noProof="0" dirty="0" smtClean="0"/>
              <a:t>*1967 in Germany ,</a:t>
            </a:r>
            <a:br>
              <a:rPr lang="en-GB" noProof="0" dirty="0" smtClean="0"/>
            </a:br>
            <a:r>
              <a:rPr lang="en-GB" noProof="0" dirty="0" smtClean="0"/>
              <a:t>since 2001 in Switzerland </a:t>
            </a:r>
          </a:p>
          <a:p>
            <a:pPr marL="0" indent="0">
              <a:buNone/>
            </a:pPr>
            <a:endParaRPr lang="en-GB" noProof="0" dirty="0" smtClean="0"/>
          </a:p>
          <a:p>
            <a:pPr marL="0" indent="0">
              <a:buNone/>
            </a:pPr>
            <a:r>
              <a:rPr lang="en-GB" noProof="0" dirty="0" smtClean="0"/>
              <a:t>Dipl.-</a:t>
            </a:r>
            <a:r>
              <a:rPr lang="en-GB" noProof="0" dirty="0" err="1" smtClean="0"/>
              <a:t>Wirtsch</a:t>
            </a:r>
            <a:r>
              <a:rPr lang="en-GB" noProof="0" dirty="0" smtClean="0"/>
              <a:t>.-</a:t>
            </a:r>
            <a:r>
              <a:rPr lang="en-GB" noProof="0" dirty="0" err="1" smtClean="0"/>
              <a:t>Ing</a:t>
            </a:r>
            <a:r>
              <a:rPr lang="en-GB" noProof="0" dirty="0" smtClean="0"/>
              <a:t>.</a:t>
            </a:r>
          </a:p>
          <a:p>
            <a:pPr marL="0" indent="0">
              <a:buNone/>
            </a:pPr>
            <a:r>
              <a:rPr lang="en-GB" noProof="0" dirty="0" smtClean="0"/>
              <a:t>Adult Educator </a:t>
            </a:r>
          </a:p>
          <a:p>
            <a:pPr marL="0" indent="0">
              <a:buNone/>
            </a:pPr>
            <a:endParaRPr lang="en-GB" noProof="0" dirty="0" smtClean="0"/>
          </a:p>
          <a:p>
            <a:pPr marL="0" indent="0">
              <a:buNone/>
            </a:pPr>
            <a:r>
              <a:rPr lang="en-GB" noProof="0" dirty="0" smtClean="0"/>
              <a:t>Board</a:t>
            </a:r>
            <a:r>
              <a:rPr lang="en-GB" baseline="0" noProof="0" dirty="0" smtClean="0"/>
              <a:t> member </a:t>
            </a:r>
            <a:r>
              <a:rPr lang="en-GB" noProof="0" dirty="0" smtClean="0"/>
              <a:t>Pro </a:t>
            </a:r>
            <a:r>
              <a:rPr lang="en-GB" noProof="0" dirty="0" err="1" smtClean="0"/>
              <a:t>Velo</a:t>
            </a:r>
            <a:r>
              <a:rPr lang="en-GB" noProof="0" dirty="0" smtClean="0"/>
              <a:t> Zug</a:t>
            </a:r>
          </a:p>
          <a:p>
            <a:pPr marL="0" marR="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GB" sz="2400" kern="1200" noProof="0" dirty="0" smtClean="0">
                <a:solidFill>
                  <a:schemeClr val="tx1"/>
                </a:solidFill>
                <a:effectLst/>
                <a:latin typeface="+mn-lt"/>
                <a:ea typeface="+mn-ea"/>
                <a:cs typeface="+mn-cs"/>
              </a:rPr>
              <a:t>Bicycle Training</a:t>
            </a:r>
            <a:r>
              <a:rPr lang="en-GB" sz="2400" kern="1200" baseline="0" noProof="0" dirty="0" smtClean="0">
                <a:solidFill>
                  <a:schemeClr val="tx1"/>
                </a:solidFill>
                <a:effectLst/>
                <a:latin typeface="+mn-lt"/>
                <a:ea typeface="+mn-ea"/>
                <a:cs typeface="+mn-cs"/>
              </a:rPr>
              <a:t>s</a:t>
            </a:r>
            <a:endParaRPr lang="en-GB" noProof="0" dirty="0" smtClean="0"/>
          </a:p>
          <a:p>
            <a:pPr marL="0" indent="0">
              <a:buNone/>
            </a:pPr>
            <a:r>
              <a:rPr lang="en-GB" noProof="0" dirty="0" smtClean="0"/>
              <a:t>Bicycle Repair</a:t>
            </a:r>
            <a:r>
              <a:rPr lang="en-GB" baseline="0" noProof="0" dirty="0" smtClean="0"/>
              <a:t> Trainings</a:t>
            </a:r>
            <a:endParaRPr lang="en-GB" noProof="0" dirty="0" smtClean="0"/>
          </a:p>
        </p:txBody>
      </p:sp>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36764" r="7822" b="17791"/>
          <a:stretch/>
        </p:blipFill>
        <p:spPr>
          <a:xfrm>
            <a:off x="467544" y="1541104"/>
            <a:ext cx="3881172" cy="4551352"/>
          </a:xfrm>
          <a:prstGeom prst="rect">
            <a:avLst/>
          </a:prstGeom>
        </p:spPr>
      </p:pic>
    </p:spTree>
    <p:extLst>
      <p:ext uri="{BB962C8B-B14F-4D97-AF65-F5344CB8AC3E}">
        <p14:creationId xmlns:p14="http://schemas.microsoft.com/office/powerpoint/2010/main" val="365161212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Signal Quiz</a:t>
            </a:r>
            <a:endParaRPr lang="en-GB" noProof="0" dirty="0"/>
          </a:p>
        </p:txBody>
      </p:sp>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539552" y="1596356"/>
            <a:ext cx="8136904" cy="4661206"/>
          </a:xfrm>
        </p:spPr>
      </p:pic>
      <p:sp>
        <p:nvSpPr>
          <p:cNvPr id="6" name="Rechteck 5"/>
          <p:cNvSpPr/>
          <p:nvPr/>
        </p:nvSpPr>
        <p:spPr>
          <a:xfrm>
            <a:off x="1709700" y="3573016"/>
            <a:ext cx="1358385"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May?</a:t>
            </a:r>
            <a:endParaRPr lang="de-DE"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7" name="Rechteck 6"/>
          <p:cNvSpPr/>
          <p:nvPr/>
        </p:nvSpPr>
        <p:spPr>
          <a:xfrm>
            <a:off x="3499194" y="3573016"/>
            <a:ext cx="1523815"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Must?</a:t>
            </a:r>
            <a:endParaRPr lang="de-DE"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Rechteck 7"/>
          <p:cNvSpPr/>
          <p:nvPr/>
        </p:nvSpPr>
        <p:spPr>
          <a:xfrm>
            <a:off x="5139578" y="3573016"/>
            <a:ext cx="2656753"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000" b="1" cap="none" spc="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Prohibited</a:t>
            </a:r>
            <a:r>
              <a:rPr lang="de-DE" sz="4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t>
            </a:r>
            <a:endParaRPr lang="de-DE"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9" name="Rechteck 8"/>
          <p:cNvSpPr/>
          <p:nvPr/>
        </p:nvSpPr>
        <p:spPr>
          <a:xfrm rot="2083839">
            <a:off x="529798" y="2076463"/>
            <a:ext cx="1445413" cy="830997"/>
          </a:xfrm>
          <a:prstGeom prst="rect">
            <a:avLst/>
          </a:prstGeom>
          <a:solidFill>
            <a:srgbClr val="FFFFFF">
              <a:alpha val="50196"/>
            </a:srgbClr>
          </a:solidFill>
          <a:ln w="28575">
            <a:solidFill>
              <a:schemeClr val="tx1"/>
            </a:solidFill>
          </a:ln>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May</a:t>
            </a:r>
            <a:endParaRPr lang="de-DE"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0" name="Rechteck 9"/>
          <p:cNvSpPr/>
          <p:nvPr/>
        </p:nvSpPr>
        <p:spPr>
          <a:xfrm rot="2083839">
            <a:off x="2396134" y="2074028"/>
            <a:ext cx="1445413" cy="830997"/>
          </a:xfrm>
          <a:prstGeom prst="rect">
            <a:avLst/>
          </a:prstGeom>
          <a:solidFill>
            <a:srgbClr val="FFFFFF">
              <a:alpha val="50196"/>
            </a:srgbClr>
          </a:solidFill>
          <a:ln w="28575">
            <a:solidFill>
              <a:schemeClr val="tx1"/>
            </a:solidFill>
          </a:ln>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May</a:t>
            </a:r>
            <a:endParaRPr lang="de-DE"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 name="Rechteck 10"/>
          <p:cNvSpPr/>
          <p:nvPr/>
        </p:nvSpPr>
        <p:spPr>
          <a:xfrm rot="2083839">
            <a:off x="6938509" y="2076464"/>
            <a:ext cx="1445413" cy="830997"/>
          </a:xfrm>
          <a:prstGeom prst="rect">
            <a:avLst/>
          </a:prstGeom>
          <a:solidFill>
            <a:srgbClr val="FFFFFF">
              <a:alpha val="50196"/>
            </a:srgbClr>
          </a:solidFill>
          <a:ln w="28575">
            <a:solidFill>
              <a:schemeClr val="tx1"/>
            </a:solidFill>
          </a:ln>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May</a:t>
            </a:r>
            <a:endParaRPr lang="de-DE"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Rechteck 11"/>
          <p:cNvSpPr/>
          <p:nvPr/>
        </p:nvSpPr>
        <p:spPr>
          <a:xfrm rot="2083839">
            <a:off x="229800" y="4807910"/>
            <a:ext cx="2081492" cy="830997"/>
          </a:xfrm>
          <a:prstGeom prst="rect">
            <a:avLst/>
          </a:prstGeom>
          <a:solidFill>
            <a:srgbClr val="FFFFFF">
              <a:alpha val="50196"/>
            </a:srgbClr>
          </a:solidFill>
          <a:ln w="28575">
            <a:solidFill>
              <a:schemeClr val="tx1"/>
            </a:solidFill>
          </a:ln>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Must</a:t>
            </a:r>
            <a:endParaRPr lang="de-DE"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3" name="Rechteck 12"/>
          <p:cNvSpPr/>
          <p:nvPr/>
        </p:nvSpPr>
        <p:spPr>
          <a:xfrm rot="2083839">
            <a:off x="4338702" y="4883518"/>
            <a:ext cx="2081492" cy="830997"/>
          </a:xfrm>
          <a:prstGeom prst="rect">
            <a:avLst/>
          </a:prstGeom>
          <a:solidFill>
            <a:srgbClr val="FFFFFF">
              <a:alpha val="50196"/>
            </a:srgbClr>
          </a:solidFill>
          <a:ln w="28575">
            <a:solidFill>
              <a:schemeClr val="tx1"/>
            </a:solidFill>
          </a:ln>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Must</a:t>
            </a:r>
            <a:endParaRPr lang="de-DE"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Rechteck 13"/>
          <p:cNvSpPr/>
          <p:nvPr/>
        </p:nvSpPr>
        <p:spPr>
          <a:xfrm rot="2083839">
            <a:off x="6261337" y="4930684"/>
            <a:ext cx="3016077" cy="830997"/>
          </a:xfrm>
          <a:prstGeom prst="rect">
            <a:avLst/>
          </a:prstGeom>
          <a:solidFill>
            <a:srgbClr val="FFFFFF">
              <a:alpha val="50196"/>
            </a:srgbClr>
          </a:solidFill>
          <a:ln w="28575">
            <a:solidFill>
              <a:schemeClr val="tx1"/>
            </a:solidFill>
          </a:ln>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8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Prohibited</a:t>
            </a:r>
            <a:endParaRPr lang="de-DE"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5" name="Rechteck 14"/>
          <p:cNvSpPr/>
          <p:nvPr/>
        </p:nvSpPr>
        <p:spPr>
          <a:xfrm rot="2083839">
            <a:off x="3830972" y="2117465"/>
            <a:ext cx="3002989" cy="830997"/>
          </a:xfrm>
          <a:prstGeom prst="rect">
            <a:avLst/>
          </a:prstGeom>
          <a:solidFill>
            <a:srgbClr val="FFFFFF">
              <a:alpha val="50196"/>
            </a:srgbClr>
          </a:solidFill>
          <a:ln w="28575">
            <a:solidFill>
              <a:schemeClr val="tx1"/>
            </a:solidFill>
          </a:ln>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8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Prohibited</a:t>
            </a:r>
            <a:endParaRPr lang="de-DE"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6" name="Rechteck 15"/>
          <p:cNvSpPr/>
          <p:nvPr/>
        </p:nvSpPr>
        <p:spPr>
          <a:xfrm rot="2083839">
            <a:off x="1827171" y="5083312"/>
            <a:ext cx="3048293" cy="830997"/>
          </a:xfrm>
          <a:prstGeom prst="rect">
            <a:avLst/>
          </a:prstGeom>
          <a:solidFill>
            <a:srgbClr val="FFFFFF">
              <a:alpha val="50196"/>
            </a:srgbClr>
          </a:solidFill>
          <a:ln w="28575">
            <a:solidFill>
              <a:schemeClr val="tx1"/>
            </a:solidFill>
          </a:ln>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8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Prohibited</a:t>
            </a:r>
            <a:endParaRPr lang="de-DE"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74198947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style.rotation</p:attrName>
                                        </p:attrNameLst>
                                      </p:cBhvr>
                                      <p:tavLst>
                                        <p:tav tm="0">
                                          <p:val>
                                            <p:fltVal val="90"/>
                                          </p:val>
                                        </p:tav>
                                        <p:tav tm="100000">
                                          <p:val>
                                            <p:fltVal val="0"/>
                                          </p:val>
                                        </p:tav>
                                      </p:tavLst>
                                    </p:anim>
                                    <p:animEffect transition="in" filter="fade">
                                      <p:cBhvr>
                                        <p:cTn id="42" dur="1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1"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fill="hold"/>
                                        <p:tgtEl>
                                          <p:spTgt spid="16"/>
                                        </p:tgtEl>
                                        <p:attrNameLst>
                                          <p:attrName>ppt_w</p:attrName>
                                        </p:attrNameLst>
                                      </p:cBhvr>
                                      <p:tavLst>
                                        <p:tav tm="0">
                                          <p:val>
                                            <p:fltVal val="0"/>
                                          </p:val>
                                        </p:tav>
                                        <p:tav tm="100000">
                                          <p:val>
                                            <p:strVal val="#ppt_w"/>
                                          </p:val>
                                        </p:tav>
                                      </p:tavLst>
                                    </p:anim>
                                    <p:anim calcmode="lin" valueType="num">
                                      <p:cBhvr>
                                        <p:cTn id="48" dur="1000" fill="hold"/>
                                        <p:tgtEl>
                                          <p:spTgt spid="16"/>
                                        </p:tgtEl>
                                        <p:attrNameLst>
                                          <p:attrName>ppt_h</p:attrName>
                                        </p:attrNameLst>
                                      </p:cBhvr>
                                      <p:tavLst>
                                        <p:tav tm="0">
                                          <p:val>
                                            <p:fltVal val="0"/>
                                          </p:val>
                                        </p:tav>
                                        <p:tav tm="100000">
                                          <p:val>
                                            <p:strVal val="#ppt_h"/>
                                          </p:val>
                                        </p:tav>
                                      </p:tavLst>
                                    </p:anim>
                                    <p:anim calcmode="lin" valueType="num">
                                      <p:cBhvr>
                                        <p:cTn id="49" dur="1000" fill="hold"/>
                                        <p:tgtEl>
                                          <p:spTgt spid="16"/>
                                        </p:tgtEl>
                                        <p:attrNameLst>
                                          <p:attrName>style.rotation</p:attrName>
                                        </p:attrNameLst>
                                      </p:cBhvr>
                                      <p:tavLst>
                                        <p:tav tm="0">
                                          <p:val>
                                            <p:fltVal val="90"/>
                                          </p:val>
                                        </p:tav>
                                        <p:tav tm="100000">
                                          <p:val>
                                            <p:fltVal val="0"/>
                                          </p:val>
                                        </p:tav>
                                      </p:tavLst>
                                    </p:anim>
                                    <p:animEffect transition="in" filter="fade">
                                      <p:cBhvr>
                                        <p:cTn id="50" dur="10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1"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1"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1000" fill="hold"/>
                                        <p:tgtEl>
                                          <p:spTgt spid="14"/>
                                        </p:tgtEl>
                                        <p:attrNameLst>
                                          <p:attrName>ppt_w</p:attrName>
                                        </p:attrNameLst>
                                      </p:cBhvr>
                                      <p:tavLst>
                                        <p:tav tm="0">
                                          <p:val>
                                            <p:fltVal val="0"/>
                                          </p:val>
                                        </p:tav>
                                        <p:tav tm="100000">
                                          <p:val>
                                            <p:strVal val="#ppt_w"/>
                                          </p:val>
                                        </p:tav>
                                      </p:tavLst>
                                    </p:anim>
                                    <p:anim calcmode="lin" valueType="num">
                                      <p:cBhvr>
                                        <p:cTn id="64" dur="1000" fill="hold"/>
                                        <p:tgtEl>
                                          <p:spTgt spid="14"/>
                                        </p:tgtEl>
                                        <p:attrNameLst>
                                          <p:attrName>ppt_h</p:attrName>
                                        </p:attrNameLst>
                                      </p:cBhvr>
                                      <p:tavLst>
                                        <p:tav tm="0">
                                          <p:val>
                                            <p:fltVal val="0"/>
                                          </p:val>
                                        </p:tav>
                                        <p:tav tm="100000">
                                          <p:val>
                                            <p:strVal val="#ppt_h"/>
                                          </p:val>
                                        </p:tav>
                                      </p:tavLst>
                                    </p:anim>
                                    <p:anim calcmode="lin" valueType="num">
                                      <p:cBhvr>
                                        <p:cTn id="65" dur="1000" fill="hold"/>
                                        <p:tgtEl>
                                          <p:spTgt spid="14"/>
                                        </p:tgtEl>
                                        <p:attrNameLst>
                                          <p:attrName>style.rotation</p:attrName>
                                        </p:attrNameLst>
                                      </p:cBhvr>
                                      <p:tavLst>
                                        <p:tav tm="0">
                                          <p:val>
                                            <p:fltVal val="90"/>
                                          </p:val>
                                        </p:tav>
                                        <p:tav tm="100000">
                                          <p:val>
                                            <p:fltVal val="0"/>
                                          </p:val>
                                        </p:tav>
                                      </p:tavLst>
                                    </p:anim>
                                    <p:animEffect transition="in" filter="fade">
                                      <p:cBhvr>
                                        <p:cTn id="6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1" animBg="1"/>
      <p:bldP spid="14" grpId="1" animBg="1"/>
      <p:bldP spid="15" grpId="0" animBg="1"/>
      <p:bldP spid="16"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95536" y="1758999"/>
            <a:ext cx="8471215" cy="4262289"/>
          </a:xfrm>
        </p:spPr>
      </p:pic>
      <p:sp>
        <p:nvSpPr>
          <p:cNvPr id="2" name="Titel 1"/>
          <p:cNvSpPr>
            <a:spLocks noGrp="1"/>
          </p:cNvSpPr>
          <p:nvPr>
            <p:ph type="title"/>
          </p:nvPr>
        </p:nvSpPr>
        <p:spPr/>
        <p:txBody>
          <a:bodyPr/>
          <a:lstStyle/>
          <a:p>
            <a:r>
              <a:rPr lang="en-GB" noProof="0" dirty="0" smtClean="0"/>
              <a:t>Signal Quiz</a:t>
            </a:r>
            <a:endParaRPr lang="en-GB" noProof="0" dirty="0"/>
          </a:p>
        </p:txBody>
      </p:sp>
      <p:sp>
        <p:nvSpPr>
          <p:cNvPr id="6" name="Rechteck 5"/>
          <p:cNvSpPr/>
          <p:nvPr/>
        </p:nvSpPr>
        <p:spPr>
          <a:xfrm>
            <a:off x="1709700" y="3573016"/>
            <a:ext cx="1358385"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May?</a:t>
            </a:r>
            <a:endParaRPr lang="de-DE"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7" name="Rechteck 6"/>
          <p:cNvSpPr/>
          <p:nvPr/>
        </p:nvSpPr>
        <p:spPr>
          <a:xfrm>
            <a:off x="3499194" y="3573016"/>
            <a:ext cx="1523815"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Must?</a:t>
            </a:r>
            <a:endParaRPr lang="de-DE"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Rechteck 7"/>
          <p:cNvSpPr/>
          <p:nvPr/>
        </p:nvSpPr>
        <p:spPr>
          <a:xfrm>
            <a:off x="5139578" y="3573016"/>
            <a:ext cx="2656753"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000" b="1" cap="none" spc="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Prohibited</a:t>
            </a:r>
            <a:r>
              <a:rPr lang="de-DE" sz="4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t>
            </a:r>
            <a:endParaRPr lang="de-DE"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0" name="Rechteck 9"/>
          <p:cNvSpPr/>
          <p:nvPr/>
        </p:nvSpPr>
        <p:spPr>
          <a:xfrm rot="2083839">
            <a:off x="2834053" y="2103074"/>
            <a:ext cx="1445413" cy="830997"/>
          </a:xfrm>
          <a:prstGeom prst="rect">
            <a:avLst/>
          </a:prstGeom>
          <a:solidFill>
            <a:srgbClr val="FFFFFF">
              <a:alpha val="50196"/>
            </a:srgbClr>
          </a:solidFill>
          <a:ln w="28575">
            <a:solidFill>
              <a:schemeClr val="tx1"/>
            </a:solidFill>
          </a:ln>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May</a:t>
            </a:r>
            <a:endParaRPr lang="de-DE"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3" name="Rechteck 12"/>
          <p:cNvSpPr/>
          <p:nvPr/>
        </p:nvSpPr>
        <p:spPr>
          <a:xfrm rot="2083839">
            <a:off x="123065" y="2102903"/>
            <a:ext cx="2081492" cy="830997"/>
          </a:xfrm>
          <a:prstGeom prst="rect">
            <a:avLst/>
          </a:prstGeom>
          <a:solidFill>
            <a:srgbClr val="FFFFFF">
              <a:alpha val="50196"/>
            </a:srgbClr>
          </a:solidFill>
          <a:ln w="28575">
            <a:solidFill>
              <a:schemeClr val="tx1"/>
            </a:solidFill>
          </a:ln>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Must</a:t>
            </a:r>
            <a:endParaRPr lang="de-DE"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5" name="Rechteck 14"/>
          <p:cNvSpPr/>
          <p:nvPr/>
        </p:nvSpPr>
        <p:spPr>
          <a:xfrm rot="2083839">
            <a:off x="4633265" y="2166347"/>
            <a:ext cx="3073214" cy="830997"/>
          </a:xfrm>
          <a:prstGeom prst="rect">
            <a:avLst/>
          </a:prstGeom>
          <a:solidFill>
            <a:srgbClr val="FFFFFF">
              <a:alpha val="50196"/>
            </a:srgbClr>
          </a:solidFill>
          <a:ln w="28575">
            <a:solidFill>
              <a:schemeClr val="tx1"/>
            </a:solidFill>
          </a:ln>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8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Prohibited</a:t>
            </a:r>
            <a:endParaRPr lang="de-DE"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7" name="Rechteck 16"/>
          <p:cNvSpPr/>
          <p:nvPr/>
        </p:nvSpPr>
        <p:spPr>
          <a:xfrm rot="2083839">
            <a:off x="6467045" y="2065867"/>
            <a:ext cx="2962817" cy="830997"/>
          </a:xfrm>
          <a:prstGeom prst="rect">
            <a:avLst/>
          </a:prstGeom>
          <a:solidFill>
            <a:srgbClr val="FFFFFF">
              <a:alpha val="50196"/>
            </a:srgbClr>
          </a:solidFill>
          <a:ln w="28575">
            <a:solidFill>
              <a:schemeClr val="tx1"/>
            </a:solidFill>
          </a:ln>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8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Prohibited</a:t>
            </a:r>
            <a:endParaRPr lang="de-DE"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8" name="Rechteck 17"/>
          <p:cNvSpPr/>
          <p:nvPr/>
        </p:nvSpPr>
        <p:spPr>
          <a:xfrm rot="2083839">
            <a:off x="-271354" y="4884686"/>
            <a:ext cx="2961802" cy="830997"/>
          </a:xfrm>
          <a:prstGeom prst="rect">
            <a:avLst/>
          </a:prstGeom>
          <a:solidFill>
            <a:srgbClr val="FFFFFF">
              <a:alpha val="50196"/>
            </a:srgbClr>
          </a:solidFill>
          <a:ln w="28575">
            <a:solidFill>
              <a:schemeClr val="tx1"/>
            </a:solidFill>
          </a:ln>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8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Prohibited</a:t>
            </a:r>
            <a:endParaRPr lang="de-DE"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9" name="Rechteck 18"/>
          <p:cNvSpPr/>
          <p:nvPr/>
        </p:nvSpPr>
        <p:spPr>
          <a:xfrm rot="2083839">
            <a:off x="4637618" y="4902502"/>
            <a:ext cx="3024342" cy="830997"/>
          </a:xfrm>
          <a:prstGeom prst="rect">
            <a:avLst/>
          </a:prstGeom>
          <a:solidFill>
            <a:srgbClr val="FFFFFF">
              <a:alpha val="50196"/>
            </a:srgbClr>
          </a:solidFill>
          <a:ln w="28575">
            <a:solidFill>
              <a:schemeClr val="tx1"/>
            </a:solidFill>
          </a:ln>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8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Prohibited</a:t>
            </a:r>
            <a:endParaRPr lang="de-DE"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0" name="Rechteck 19"/>
          <p:cNvSpPr/>
          <p:nvPr/>
        </p:nvSpPr>
        <p:spPr>
          <a:xfrm rot="2083839">
            <a:off x="2841392" y="4956784"/>
            <a:ext cx="1445413" cy="830997"/>
          </a:xfrm>
          <a:prstGeom prst="rect">
            <a:avLst/>
          </a:prstGeom>
          <a:solidFill>
            <a:srgbClr val="FFFFFF">
              <a:alpha val="50196"/>
            </a:srgbClr>
          </a:solidFill>
          <a:ln w="28575">
            <a:solidFill>
              <a:schemeClr val="tx1"/>
            </a:solidFill>
          </a:ln>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de-DE" sz="4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May</a:t>
            </a:r>
            <a:endParaRPr lang="de-DE" sz="6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400057539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 calcmode="lin" valueType="num">
                                      <p:cBhvr>
                                        <p:cTn id="49" dur="1000" fill="hold"/>
                                        <p:tgtEl>
                                          <p:spTgt spid="20"/>
                                        </p:tgtEl>
                                        <p:attrNameLst>
                                          <p:attrName>style.rotation</p:attrName>
                                        </p:attrNameLst>
                                      </p:cBhvr>
                                      <p:tavLst>
                                        <p:tav tm="0">
                                          <p:val>
                                            <p:fltVal val="90"/>
                                          </p:val>
                                        </p:tav>
                                        <p:tav tm="100000">
                                          <p:val>
                                            <p:fltVal val="0"/>
                                          </p:val>
                                        </p:tav>
                                      </p:tavLst>
                                    </p:anim>
                                    <p:animEffect transition="in" filter="fade">
                                      <p:cBhvr>
                                        <p:cTn id="50" dur="1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1000" fill="hold"/>
                                        <p:tgtEl>
                                          <p:spTgt spid="19"/>
                                        </p:tgtEl>
                                        <p:attrNameLst>
                                          <p:attrName>ppt_w</p:attrName>
                                        </p:attrNameLst>
                                      </p:cBhvr>
                                      <p:tavLst>
                                        <p:tav tm="0">
                                          <p:val>
                                            <p:fltVal val="0"/>
                                          </p:val>
                                        </p:tav>
                                        <p:tav tm="100000">
                                          <p:val>
                                            <p:strVal val="#ppt_w"/>
                                          </p:val>
                                        </p:tav>
                                      </p:tavLst>
                                    </p:anim>
                                    <p:anim calcmode="lin" valueType="num">
                                      <p:cBhvr>
                                        <p:cTn id="56" dur="1000" fill="hold"/>
                                        <p:tgtEl>
                                          <p:spTgt spid="19"/>
                                        </p:tgtEl>
                                        <p:attrNameLst>
                                          <p:attrName>ppt_h</p:attrName>
                                        </p:attrNameLst>
                                      </p:cBhvr>
                                      <p:tavLst>
                                        <p:tav tm="0">
                                          <p:val>
                                            <p:fltVal val="0"/>
                                          </p:val>
                                        </p:tav>
                                        <p:tav tm="100000">
                                          <p:val>
                                            <p:strVal val="#ppt_h"/>
                                          </p:val>
                                        </p:tav>
                                      </p:tavLst>
                                    </p:anim>
                                    <p:anim calcmode="lin" valueType="num">
                                      <p:cBhvr>
                                        <p:cTn id="57" dur="1000" fill="hold"/>
                                        <p:tgtEl>
                                          <p:spTgt spid="19"/>
                                        </p:tgtEl>
                                        <p:attrNameLst>
                                          <p:attrName>style.rotation</p:attrName>
                                        </p:attrNameLst>
                                      </p:cBhvr>
                                      <p:tavLst>
                                        <p:tav tm="0">
                                          <p:val>
                                            <p:fltVal val="90"/>
                                          </p:val>
                                        </p:tav>
                                        <p:tav tm="100000">
                                          <p:val>
                                            <p:fltVal val="0"/>
                                          </p:val>
                                        </p:tav>
                                      </p:tavLst>
                                    </p:anim>
                                    <p:animEffect transition="in" filter="fade">
                                      <p:cBhvr>
                                        <p:cTn id="5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P spid="17"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noProof="0" dirty="0" smtClean="0"/>
              <a:t/>
            </a:r>
            <a:br>
              <a:rPr lang="en-GB" noProof="0" dirty="0" smtClean="0"/>
            </a:br>
            <a:r>
              <a:rPr lang="en-GB" dirty="0" smtClean="0"/>
              <a:t>Tutoring for Municipal Authorities</a:t>
            </a:r>
            <a:endParaRPr lang="en-GB" noProof="0" dirty="0" smtClean="0"/>
          </a:p>
          <a:p>
            <a:endParaRPr lang="en-GB" noProof="0" dirty="0"/>
          </a:p>
        </p:txBody>
      </p:sp>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l="13975" t="3879" r="22143" b="6856"/>
          <a:stretch/>
        </p:blipFill>
        <p:spPr>
          <a:xfrm>
            <a:off x="2385390" y="1734207"/>
            <a:ext cx="4562874" cy="4782028"/>
          </a:xfrm>
          <a:prstGeom prst="rect">
            <a:avLst/>
          </a:prstGeom>
        </p:spPr>
      </p:pic>
      <p:pic>
        <p:nvPicPr>
          <p:cNvPr id="4" name="Inhaltsplatzhalt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7250" b="9331"/>
          <a:stretch/>
        </p:blipFill>
        <p:spPr>
          <a:xfrm>
            <a:off x="2339751" y="1716989"/>
            <a:ext cx="4608513" cy="4799246"/>
          </a:xfrm>
        </p:spPr>
      </p:pic>
      <p:sp>
        <p:nvSpPr>
          <p:cNvPr id="3" name="Textfeld 2"/>
          <p:cNvSpPr txBox="1"/>
          <p:nvPr/>
        </p:nvSpPr>
        <p:spPr>
          <a:xfrm>
            <a:off x="7077853" y="4582869"/>
            <a:ext cx="1909498" cy="923330"/>
          </a:xfrm>
          <a:prstGeom prst="rect">
            <a:avLst/>
          </a:prstGeom>
          <a:solidFill>
            <a:schemeClr val="bg1"/>
          </a:solidFill>
        </p:spPr>
        <p:txBody>
          <a:bodyPr wrap="none" rtlCol="0">
            <a:spAutoFit/>
          </a:bodyPr>
          <a:lstStyle/>
          <a:p>
            <a:pPr algn="ctr"/>
            <a:r>
              <a:rPr lang="en-GB" b="1" dirty="0" smtClean="0"/>
              <a:t>Permitted with </a:t>
            </a:r>
          </a:p>
          <a:p>
            <a:pPr algn="ctr"/>
            <a:r>
              <a:rPr lang="en-GB" b="1" dirty="0" smtClean="0"/>
              <a:t>permission </a:t>
            </a:r>
            <a:r>
              <a:rPr lang="en-GB" b="1" dirty="0"/>
              <a:t>of the </a:t>
            </a:r>
            <a:endParaRPr lang="en-GB" b="1" dirty="0" smtClean="0"/>
          </a:p>
          <a:p>
            <a:pPr algn="ctr"/>
            <a:r>
              <a:rPr lang="en-GB" b="1" dirty="0" smtClean="0"/>
              <a:t>municipal council</a:t>
            </a:r>
            <a:endParaRPr lang="en-GB" b="1" dirty="0"/>
          </a:p>
        </p:txBody>
      </p:sp>
      <p:sp>
        <p:nvSpPr>
          <p:cNvPr id="6" name="Textfeld 5"/>
          <p:cNvSpPr txBox="1"/>
          <p:nvPr/>
        </p:nvSpPr>
        <p:spPr>
          <a:xfrm>
            <a:off x="7351928" y="5590981"/>
            <a:ext cx="1406154" cy="646331"/>
          </a:xfrm>
          <a:prstGeom prst="rect">
            <a:avLst/>
          </a:prstGeom>
          <a:solidFill>
            <a:schemeClr val="bg1"/>
          </a:solidFill>
        </p:spPr>
        <p:txBody>
          <a:bodyPr wrap="none" rtlCol="0">
            <a:spAutoFit/>
          </a:bodyPr>
          <a:lstStyle/>
          <a:p>
            <a:pPr algn="ctr"/>
            <a:r>
              <a:rPr lang="en-GB" b="1" dirty="0" smtClean="0"/>
              <a:t>Dogs on the </a:t>
            </a:r>
          </a:p>
          <a:p>
            <a:pPr algn="ctr"/>
            <a:r>
              <a:rPr lang="en-GB" b="1" dirty="0" smtClean="0"/>
              <a:t>leash please </a:t>
            </a:r>
            <a:endParaRPr lang="en-GB" b="1" dirty="0"/>
          </a:p>
        </p:txBody>
      </p:sp>
    </p:spTree>
    <p:extLst>
      <p:ext uri="{BB962C8B-B14F-4D97-AF65-F5344CB8AC3E}">
        <p14:creationId xmlns:p14="http://schemas.microsoft.com/office/powerpoint/2010/main" val="7835208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GB" sz="3600" noProof="0" dirty="0" smtClean="0"/>
              <a:t>Priority Rules</a:t>
            </a:r>
            <a:endParaRPr lang="en-GB" sz="3600" noProof="0" dirty="0"/>
          </a:p>
        </p:txBody>
      </p:sp>
      <p:sp>
        <p:nvSpPr>
          <p:cNvPr id="3" name="Untertitel 2"/>
          <p:cNvSpPr>
            <a:spLocks noGrp="1"/>
          </p:cNvSpPr>
          <p:nvPr>
            <p:ph type="subTitle" idx="1"/>
          </p:nvPr>
        </p:nvSpPr>
        <p:spPr>
          <a:xfrm>
            <a:off x="1187624" y="1772816"/>
            <a:ext cx="6400800" cy="3960440"/>
          </a:xfrm>
        </p:spPr>
        <p:txBody>
          <a:bodyPr/>
          <a:lstStyle/>
          <a:p>
            <a:endParaRPr lang="en-GB" noProof="0" dirty="0"/>
          </a:p>
        </p:txBody>
      </p:sp>
      <p:pic>
        <p:nvPicPr>
          <p:cNvPr id="4" name="Grafik 3"/>
          <p:cNvPicPr>
            <a:picLocks noChangeAspect="1"/>
          </p:cNvPicPr>
          <p:nvPr/>
        </p:nvPicPr>
        <p:blipFill rotWithShape="1">
          <a:blip r:embed="rId3">
            <a:extLst>
              <a:ext uri="{28A0092B-C50C-407E-A947-70E740481C1C}">
                <a14:useLocalDpi xmlns:a14="http://schemas.microsoft.com/office/drawing/2010/main"/>
              </a:ext>
            </a:extLst>
          </a:blip>
          <a:srcRect t="11958"/>
          <a:stretch/>
        </p:blipFill>
        <p:spPr>
          <a:xfrm>
            <a:off x="1791191" y="1844824"/>
            <a:ext cx="5038166" cy="4435750"/>
          </a:xfrm>
          <a:prstGeom prst="rect">
            <a:avLst/>
          </a:prstGeom>
        </p:spPr>
      </p:pic>
    </p:spTree>
    <p:extLst>
      <p:ext uri="{BB962C8B-B14F-4D97-AF65-F5344CB8AC3E}">
        <p14:creationId xmlns:p14="http://schemas.microsoft.com/office/powerpoint/2010/main" val="214450746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Examples</a:t>
            </a:r>
            <a:endParaRPr lang="en-GB" noProof="0" dirty="0"/>
          </a:p>
        </p:txBody>
      </p:sp>
      <p:pic>
        <p:nvPicPr>
          <p:cNvPr id="6" name="Inhaltsplatzhalter 5"/>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457200" y="1979463"/>
            <a:ext cx="4038600" cy="3767436"/>
          </a:xfrm>
        </p:spPr>
      </p:pic>
      <p:pic>
        <p:nvPicPr>
          <p:cNvPr id="7" name="Inhaltsplatzhalter 6"/>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4648200" y="1982150"/>
            <a:ext cx="4038600" cy="3762062"/>
          </a:xfrm>
        </p:spPr>
      </p:pic>
      <p:sp>
        <p:nvSpPr>
          <p:cNvPr id="8" name="Rechteck 7"/>
          <p:cNvSpPr/>
          <p:nvPr/>
        </p:nvSpPr>
        <p:spPr>
          <a:xfrm>
            <a:off x="1781169" y="2726300"/>
            <a:ext cx="1296144"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solidFill>
                  <a:schemeClr val="tx1">
                    <a:lumMod val="95000"/>
                    <a:lumOff val="5000"/>
                  </a:schemeClr>
                </a:solidFill>
              </a:rPr>
              <a:t>?</a:t>
            </a:r>
          </a:p>
        </p:txBody>
      </p:sp>
      <p:sp>
        <p:nvSpPr>
          <p:cNvPr id="9" name="Rechteck 8"/>
          <p:cNvSpPr/>
          <p:nvPr/>
        </p:nvSpPr>
        <p:spPr>
          <a:xfrm>
            <a:off x="5724128" y="2924944"/>
            <a:ext cx="1296144" cy="11418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solidFill>
                  <a:schemeClr val="tx1">
                    <a:lumMod val="95000"/>
                    <a:lumOff val="5000"/>
                  </a:schemeClr>
                </a:solidFill>
              </a:rPr>
              <a:t>?</a:t>
            </a:r>
          </a:p>
        </p:txBody>
      </p:sp>
    </p:spTree>
    <p:extLst>
      <p:ext uri="{BB962C8B-B14F-4D97-AF65-F5344CB8AC3E}">
        <p14:creationId xmlns:p14="http://schemas.microsoft.com/office/powerpoint/2010/main" val="170753209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Priority Rules</a:t>
            </a:r>
            <a:endParaRPr lang="en-GB" noProof="0" dirty="0"/>
          </a:p>
        </p:txBody>
      </p:sp>
      <p:pic>
        <p:nvPicPr>
          <p:cNvPr id="4" name="Inhaltsplatzhalt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657" t="18109" r="2603" b="17147"/>
          <a:stretch/>
        </p:blipFill>
        <p:spPr>
          <a:xfrm>
            <a:off x="440429" y="1540808"/>
            <a:ext cx="8236027" cy="4456480"/>
          </a:xfrm>
        </p:spPr>
      </p:pic>
    </p:spTree>
    <p:extLst>
      <p:ext uri="{BB962C8B-B14F-4D97-AF65-F5344CB8AC3E}">
        <p14:creationId xmlns:p14="http://schemas.microsoft.com/office/powerpoint/2010/main" val="148028826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Priority Rules</a:t>
            </a:r>
            <a:endParaRPr lang="en-GB" noProof="0" dirty="0"/>
          </a:p>
        </p:txBody>
      </p:sp>
      <p:pic>
        <p:nvPicPr>
          <p:cNvPr id="4" name="Inhaltsplatzhalt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733" b="16106"/>
          <a:stretch/>
        </p:blipFill>
        <p:spPr>
          <a:xfrm>
            <a:off x="1403648" y="1484784"/>
            <a:ext cx="6624736" cy="4669467"/>
          </a:xfrm>
        </p:spPr>
      </p:pic>
    </p:spTree>
    <p:extLst>
      <p:ext uri="{BB962C8B-B14F-4D97-AF65-F5344CB8AC3E}">
        <p14:creationId xmlns:p14="http://schemas.microsoft.com/office/powerpoint/2010/main" val="148028826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Examples</a:t>
            </a:r>
            <a:endParaRPr lang="en-GB" noProof="0" dirty="0"/>
          </a:p>
        </p:txBody>
      </p:sp>
      <p:pic>
        <p:nvPicPr>
          <p:cNvPr id="8" name="Inhaltsplatzhalter 7"/>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648200" y="1982150"/>
            <a:ext cx="4038600" cy="3762062"/>
          </a:xfrm>
        </p:spPr>
      </p:pic>
      <p:pic>
        <p:nvPicPr>
          <p:cNvPr id="11" name="Inhaltsplatzhalter 10"/>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457200" y="1951259"/>
            <a:ext cx="4038600" cy="3823844"/>
          </a:xfrm>
        </p:spPr>
      </p:pic>
      <p:sp>
        <p:nvSpPr>
          <p:cNvPr id="5" name="Rechteck 4"/>
          <p:cNvSpPr/>
          <p:nvPr/>
        </p:nvSpPr>
        <p:spPr>
          <a:xfrm>
            <a:off x="1619672" y="2691540"/>
            <a:ext cx="1745673" cy="11695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solidFill>
                  <a:schemeClr val="tx1">
                    <a:lumMod val="95000"/>
                    <a:lumOff val="5000"/>
                  </a:schemeClr>
                </a:solidFill>
              </a:rPr>
              <a:t>?</a:t>
            </a:r>
          </a:p>
        </p:txBody>
      </p:sp>
      <p:sp>
        <p:nvSpPr>
          <p:cNvPr id="6" name="Rechteck 5"/>
          <p:cNvSpPr/>
          <p:nvPr/>
        </p:nvSpPr>
        <p:spPr>
          <a:xfrm>
            <a:off x="5580112" y="2420888"/>
            <a:ext cx="2016224" cy="17281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solidFill>
                  <a:schemeClr val="tx1">
                    <a:lumMod val="95000"/>
                    <a:lumOff val="5000"/>
                  </a:schemeClr>
                </a:solidFill>
              </a:rPr>
              <a:t>?</a:t>
            </a:r>
          </a:p>
        </p:txBody>
      </p:sp>
    </p:spTree>
    <p:extLst>
      <p:ext uri="{BB962C8B-B14F-4D97-AF65-F5344CB8AC3E}">
        <p14:creationId xmlns:p14="http://schemas.microsoft.com/office/powerpoint/2010/main" val="317620551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Examples</a:t>
            </a:r>
            <a:endParaRPr lang="en-GB" noProof="0" dirty="0"/>
          </a:p>
        </p:txBody>
      </p:sp>
      <p:pic>
        <p:nvPicPr>
          <p:cNvPr id="5" name="Inhaltsplatzhalter 4"/>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457200" y="1982150"/>
            <a:ext cx="4038600" cy="3762062"/>
          </a:xfrm>
        </p:spPr>
      </p:pic>
      <p:pic>
        <p:nvPicPr>
          <p:cNvPr id="6" name="Inhaltsplatzhalter 5"/>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4648200" y="1982150"/>
            <a:ext cx="4038600" cy="3762062"/>
          </a:xfrm>
        </p:spPr>
      </p:pic>
      <p:sp>
        <p:nvSpPr>
          <p:cNvPr id="7" name="Rechteck 6"/>
          <p:cNvSpPr/>
          <p:nvPr/>
        </p:nvSpPr>
        <p:spPr>
          <a:xfrm>
            <a:off x="1289514" y="2204864"/>
            <a:ext cx="1944216" cy="12241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solidFill>
                  <a:schemeClr val="tx1">
                    <a:lumMod val="95000"/>
                    <a:lumOff val="5000"/>
                  </a:schemeClr>
                </a:solidFill>
              </a:rPr>
              <a:t>?</a:t>
            </a:r>
          </a:p>
        </p:txBody>
      </p:sp>
      <p:sp>
        <p:nvSpPr>
          <p:cNvPr id="8" name="Rechteck 7"/>
          <p:cNvSpPr/>
          <p:nvPr/>
        </p:nvSpPr>
        <p:spPr>
          <a:xfrm>
            <a:off x="7020272" y="3761855"/>
            <a:ext cx="1008112"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solidFill>
                  <a:schemeClr val="tx1">
                    <a:lumMod val="95000"/>
                    <a:lumOff val="5000"/>
                  </a:schemeClr>
                </a:solidFill>
              </a:rPr>
              <a:t>?</a:t>
            </a:r>
          </a:p>
        </p:txBody>
      </p:sp>
    </p:spTree>
    <p:extLst>
      <p:ext uri="{BB962C8B-B14F-4D97-AF65-F5344CB8AC3E}">
        <p14:creationId xmlns:p14="http://schemas.microsoft.com/office/powerpoint/2010/main" val="122814646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Examples</a:t>
            </a:r>
            <a:endParaRPr lang="en-GB" dirty="0"/>
          </a:p>
        </p:txBody>
      </p:sp>
      <p:pic>
        <p:nvPicPr>
          <p:cNvPr id="6" name="Inhaltsplatzhalter 5"/>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457200" y="1979463"/>
            <a:ext cx="4038600" cy="3767436"/>
          </a:xfrm>
        </p:spPr>
      </p:pic>
      <p:pic>
        <p:nvPicPr>
          <p:cNvPr id="7" name="Inhaltsplatzhalter 6"/>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4648200" y="1982150"/>
            <a:ext cx="4038600" cy="3762062"/>
          </a:xfrm>
        </p:spPr>
      </p:pic>
      <p:sp>
        <p:nvSpPr>
          <p:cNvPr id="8" name="Rechteck 7"/>
          <p:cNvSpPr/>
          <p:nvPr/>
        </p:nvSpPr>
        <p:spPr>
          <a:xfrm>
            <a:off x="1781169" y="2726300"/>
            <a:ext cx="1296144"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solidFill>
                  <a:schemeClr val="tx1">
                    <a:lumMod val="95000"/>
                    <a:lumOff val="5000"/>
                  </a:schemeClr>
                </a:solidFill>
              </a:rPr>
              <a:t>?</a:t>
            </a:r>
          </a:p>
        </p:txBody>
      </p:sp>
      <p:sp>
        <p:nvSpPr>
          <p:cNvPr id="9" name="Rechteck 8"/>
          <p:cNvSpPr/>
          <p:nvPr/>
        </p:nvSpPr>
        <p:spPr>
          <a:xfrm>
            <a:off x="5724128" y="2924944"/>
            <a:ext cx="1296144" cy="11418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solidFill>
                  <a:schemeClr val="tx1">
                    <a:lumMod val="95000"/>
                    <a:lumOff val="5000"/>
                  </a:schemeClr>
                </a:solidFill>
              </a:rPr>
              <a:t>?</a:t>
            </a:r>
          </a:p>
        </p:txBody>
      </p:sp>
    </p:spTree>
    <p:extLst>
      <p:ext uri="{BB962C8B-B14F-4D97-AF65-F5344CB8AC3E}">
        <p14:creationId xmlns:p14="http://schemas.microsoft.com/office/powerpoint/2010/main" val="154314545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z="4400" kern="1200" dirty="0" smtClean="0">
                <a:solidFill>
                  <a:schemeClr val="bg1"/>
                </a:solidFill>
                <a:effectLst/>
                <a:latin typeface="+mj-lt"/>
                <a:ea typeface="+mj-ea"/>
                <a:cs typeface="+mj-cs"/>
              </a:rPr>
              <a:t>Pro </a:t>
            </a:r>
            <a:r>
              <a:rPr lang="en-GB" sz="4400" kern="1200" dirty="0" err="1" smtClean="0">
                <a:solidFill>
                  <a:schemeClr val="bg1"/>
                </a:solidFill>
                <a:effectLst/>
                <a:latin typeface="+mj-lt"/>
                <a:ea typeface="+mj-ea"/>
                <a:cs typeface="+mj-cs"/>
              </a:rPr>
              <a:t>Velo</a:t>
            </a:r>
            <a:r>
              <a:rPr lang="en-GB" sz="4400" kern="1200" dirty="0" smtClean="0">
                <a:solidFill>
                  <a:schemeClr val="bg1"/>
                </a:solidFill>
                <a:effectLst/>
                <a:latin typeface="+mj-lt"/>
                <a:ea typeface="+mj-ea"/>
                <a:cs typeface="+mj-cs"/>
              </a:rPr>
              <a:t> Zug</a:t>
            </a:r>
            <a:r>
              <a:rPr lang="en-GB" noProof="0" dirty="0" smtClean="0"/>
              <a:t> </a:t>
            </a:r>
            <a:endParaRPr lang="en-GB" noProof="0" dirty="0"/>
          </a:p>
        </p:txBody>
      </p:sp>
      <p:sp>
        <p:nvSpPr>
          <p:cNvPr id="8" name="Textplatzhalter 7"/>
          <p:cNvSpPr>
            <a:spLocks noGrp="1"/>
          </p:cNvSpPr>
          <p:nvPr>
            <p:ph type="body" sz="quarter" idx="3"/>
          </p:nvPr>
        </p:nvSpPr>
        <p:spPr>
          <a:xfrm>
            <a:off x="467544" y="1535113"/>
            <a:ext cx="8424936" cy="639762"/>
          </a:xfrm>
        </p:spPr>
        <p:txBody>
          <a:bodyPr>
            <a:normAutofit/>
          </a:bodyPr>
          <a:lstStyle/>
          <a:p>
            <a:endParaRPr lang="en-GB" noProof="0" dirty="0" smtClean="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652"/>
          <a:stretch/>
        </p:blipFill>
        <p:spPr bwMode="auto">
          <a:xfrm>
            <a:off x="5868144" y="1557466"/>
            <a:ext cx="3139462" cy="470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nhaltsplatzhalter 4"/>
          <p:cNvSpPr>
            <a:spLocks noGrp="1"/>
          </p:cNvSpPr>
          <p:nvPr>
            <p:ph sz="quarter" idx="4"/>
          </p:nvPr>
        </p:nvSpPr>
        <p:spPr>
          <a:xfrm>
            <a:off x="467544" y="1526802"/>
            <a:ext cx="8424936" cy="4638502"/>
          </a:xfrm>
        </p:spPr>
        <p:txBody>
          <a:bodyPr vert="horz" lIns="91440" tIns="45720" rIns="91440" bIns="45720" rtlCol="0">
            <a:normAutofit fontScale="85000" lnSpcReduction="20000"/>
          </a:bodyPr>
          <a:lstStyle/>
          <a:p>
            <a:r>
              <a:rPr lang="en-GB" sz="3200" dirty="0"/>
              <a:t>Political representation</a:t>
            </a:r>
          </a:p>
          <a:p>
            <a:r>
              <a:rPr lang="en-GB" sz="3200" dirty="0"/>
              <a:t>Bicycle fairs (</a:t>
            </a:r>
            <a:r>
              <a:rPr lang="en-GB" sz="3200" dirty="0" err="1"/>
              <a:t>Velobörsen</a:t>
            </a:r>
            <a:r>
              <a:rPr lang="en-GB" sz="3200" dirty="0" smtClean="0"/>
              <a:t>):</a:t>
            </a:r>
            <a:br>
              <a:rPr lang="en-GB" sz="3200" dirty="0" smtClean="0"/>
            </a:br>
            <a:r>
              <a:rPr lang="en-GB" sz="3200" dirty="0" smtClean="0"/>
              <a:t>2x/a </a:t>
            </a:r>
            <a:r>
              <a:rPr lang="en-GB" sz="3200" dirty="0"/>
              <a:t>in Zug</a:t>
            </a:r>
          </a:p>
          <a:p>
            <a:pPr lvl="1"/>
            <a:r>
              <a:rPr lang="en-GB" sz="2800" dirty="0" smtClean="0"/>
              <a:t>Next: 16.06.2018 </a:t>
            </a:r>
          </a:p>
          <a:p>
            <a:r>
              <a:rPr lang="en-GB" sz="3200" dirty="0" smtClean="0"/>
              <a:t>Cycling </a:t>
            </a:r>
            <a:r>
              <a:rPr lang="de-DE" sz="3200" dirty="0" err="1" smtClean="0"/>
              <a:t>courses</a:t>
            </a:r>
            <a:r>
              <a:rPr lang="de-DE" sz="3200" dirty="0" smtClean="0"/>
              <a:t> </a:t>
            </a:r>
            <a:r>
              <a:rPr lang="de-DE" sz="3200" dirty="0" err="1" smtClean="0"/>
              <a:t>for</a:t>
            </a:r>
            <a:r>
              <a:rPr lang="de-DE" sz="3200" dirty="0" smtClean="0"/>
              <a:t> </a:t>
            </a:r>
            <a:r>
              <a:rPr lang="de-DE" sz="3200" dirty="0" err="1" smtClean="0"/>
              <a:t>children</a:t>
            </a:r>
            <a:r>
              <a:rPr lang="de-DE" sz="3200" dirty="0" smtClean="0"/>
              <a:t>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de-DE" sz="2800" dirty="0" smtClean="0"/>
              <a:t>Baar, Zug &amp; Cham</a:t>
            </a:r>
          </a:p>
          <a:p>
            <a:pPr lvl="1"/>
            <a:r>
              <a:rPr lang="en-GB" sz="2800" dirty="0" smtClean="0">
                <a:solidFill>
                  <a:prstClr val="black"/>
                </a:solidFill>
              </a:rPr>
              <a:t>Next: 09.06.2018: Baar</a:t>
            </a:r>
            <a:endParaRPr lang="en-GB" sz="2600" dirty="0" smtClean="0"/>
          </a:p>
          <a:p>
            <a:r>
              <a:rPr lang="de-DE" sz="3200" dirty="0" err="1" smtClean="0"/>
              <a:t>Repair</a:t>
            </a:r>
            <a:r>
              <a:rPr lang="de-DE" sz="3200" dirty="0" smtClean="0"/>
              <a:t> </a:t>
            </a:r>
            <a:r>
              <a:rPr lang="de-DE" sz="3200" dirty="0" err="1" smtClean="0"/>
              <a:t>courses</a:t>
            </a:r>
            <a:r>
              <a:rPr lang="de-DE" sz="3200" dirty="0" smtClean="0"/>
              <a:t> </a:t>
            </a:r>
          </a:p>
          <a:p>
            <a:pPr marR="0" lvl="1" fontAlgn="auto">
              <a:lnSpc>
                <a:spcPct val="100000"/>
              </a:lnSpc>
              <a:spcAft>
                <a:spcPts val="0"/>
              </a:spcAft>
              <a:buClrTx/>
              <a:buSzTx/>
              <a:tabLst/>
              <a:defRPr/>
            </a:pPr>
            <a:r>
              <a:rPr lang="en-GB" sz="2800" dirty="0" smtClean="0"/>
              <a:t>Next</a:t>
            </a:r>
            <a:r>
              <a:rPr lang="en-GB" sz="2800" dirty="0"/>
              <a:t>: 09.06.2018: </a:t>
            </a:r>
            <a:r>
              <a:rPr lang="en-GB" sz="2800" dirty="0" err="1"/>
              <a:t>Schulhaus</a:t>
            </a:r>
            <a:r>
              <a:rPr lang="en-GB" sz="2800" dirty="0"/>
              <a:t> Athene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GB" sz="3200" dirty="0" err="1" smtClean="0"/>
              <a:t>Velo-Kultour</a:t>
            </a:r>
            <a:endParaRPr lang="en-GB" sz="3200" dirty="0" smtClean="0"/>
          </a:p>
          <a:p>
            <a:pPr marR="0" lvl="1" fontAlgn="auto">
              <a:lnSpc>
                <a:spcPct val="100000"/>
              </a:lnSpc>
              <a:spcAft>
                <a:spcPts val="0"/>
              </a:spcAft>
              <a:buClrTx/>
              <a:buSzTx/>
              <a:tabLst/>
              <a:defRPr/>
            </a:pPr>
            <a:r>
              <a:rPr lang="en-GB" sz="2800" dirty="0" smtClean="0"/>
              <a:t>Next: 30.06.2018:</a:t>
            </a:r>
            <a:endParaRPr lang="en-GB" sz="2800" dirty="0"/>
          </a:p>
        </p:txBody>
      </p:sp>
    </p:spTree>
    <p:extLst>
      <p:ext uri="{BB962C8B-B14F-4D97-AF65-F5344CB8AC3E}">
        <p14:creationId xmlns:p14="http://schemas.microsoft.com/office/powerpoint/2010/main" val="11545221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Priority Rules</a:t>
            </a:r>
            <a:endParaRPr lang="en-GB" dirty="0"/>
          </a:p>
        </p:txBody>
      </p:sp>
      <p:pic>
        <p:nvPicPr>
          <p:cNvPr id="4" name="Inhaltsplatzhalt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657" t="18109" r="2603" b="17147"/>
          <a:stretch/>
        </p:blipFill>
        <p:spPr>
          <a:xfrm>
            <a:off x="440429" y="1540808"/>
            <a:ext cx="8236027" cy="4456480"/>
          </a:xfrm>
        </p:spPr>
      </p:pic>
    </p:spTree>
    <p:extLst>
      <p:ext uri="{BB962C8B-B14F-4D97-AF65-F5344CB8AC3E}">
        <p14:creationId xmlns:p14="http://schemas.microsoft.com/office/powerpoint/2010/main" val="26679234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Priority Rules</a:t>
            </a:r>
            <a:endParaRPr lang="en-GB" dirty="0"/>
          </a:p>
        </p:txBody>
      </p:sp>
      <p:pic>
        <p:nvPicPr>
          <p:cNvPr id="4" name="Inhaltsplatzhalt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733" b="16106"/>
          <a:stretch/>
        </p:blipFill>
        <p:spPr>
          <a:xfrm>
            <a:off x="1403648" y="1484784"/>
            <a:ext cx="6624736" cy="4669467"/>
          </a:xfrm>
        </p:spPr>
      </p:pic>
    </p:spTree>
    <p:extLst>
      <p:ext uri="{BB962C8B-B14F-4D97-AF65-F5344CB8AC3E}">
        <p14:creationId xmlns:p14="http://schemas.microsoft.com/office/powerpoint/2010/main" val="224151073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Examples</a:t>
            </a:r>
            <a:endParaRPr lang="en-GB" dirty="0"/>
          </a:p>
        </p:txBody>
      </p:sp>
      <p:pic>
        <p:nvPicPr>
          <p:cNvPr id="8" name="Inhaltsplatzhalter 7"/>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648200" y="1982150"/>
            <a:ext cx="4038600" cy="3762062"/>
          </a:xfrm>
        </p:spPr>
      </p:pic>
      <p:pic>
        <p:nvPicPr>
          <p:cNvPr id="11" name="Inhaltsplatzhalter 10"/>
          <p:cNvPicPr>
            <a:picLocks noGrp="1" noChangeAspect="1"/>
          </p:cNvPicPr>
          <p:nvPr>
            <p:ph sz="half" idx="1"/>
          </p:nvPr>
        </p:nvPicPr>
        <p:blipFill>
          <a:blip r:embed="rId4">
            <a:extLst>
              <a:ext uri="{28A0092B-C50C-407E-A947-70E740481C1C}">
                <a14:useLocalDpi xmlns:a14="http://schemas.microsoft.com/office/drawing/2010/main"/>
              </a:ext>
            </a:extLst>
          </a:blip>
          <a:stretch>
            <a:fillRect/>
          </a:stretch>
        </p:blipFill>
        <p:spPr>
          <a:xfrm>
            <a:off x="457200" y="1951259"/>
            <a:ext cx="4038600" cy="3823844"/>
          </a:xfrm>
        </p:spPr>
      </p:pic>
      <p:sp>
        <p:nvSpPr>
          <p:cNvPr id="5" name="Rechteck 4"/>
          <p:cNvSpPr/>
          <p:nvPr/>
        </p:nvSpPr>
        <p:spPr>
          <a:xfrm>
            <a:off x="1619672" y="2691540"/>
            <a:ext cx="1745673" cy="11695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solidFill>
                  <a:schemeClr val="tx1">
                    <a:lumMod val="95000"/>
                    <a:lumOff val="5000"/>
                  </a:schemeClr>
                </a:solidFill>
              </a:rPr>
              <a:t>?</a:t>
            </a:r>
          </a:p>
        </p:txBody>
      </p:sp>
      <p:sp>
        <p:nvSpPr>
          <p:cNvPr id="6" name="Rechteck 5"/>
          <p:cNvSpPr/>
          <p:nvPr/>
        </p:nvSpPr>
        <p:spPr>
          <a:xfrm>
            <a:off x="5580112" y="2420888"/>
            <a:ext cx="2016224" cy="17281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solidFill>
                  <a:schemeClr val="tx1">
                    <a:lumMod val="95000"/>
                    <a:lumOff val="5000"/>
                  </a:schemeClr>
                </a:solidFill>
              </a:rPr>
              <a:t>?</a:t>
            </a:r>
          </a:p>
        </p:txBody>
      </p:sp>
    </p:spTree>
    <p:extLst>
      <p:ext uri="{BB962C8B-B14F-4D97-AF65-F5344CB8AC3E}">
        <p14:creationId xmlns:p14="http://schemas.microsoft.com/office/powerpoint/2010/main" val="145937130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Examples</a:t>
            </a:r>
            <a:endParaRPr lang="en-GB" dirty="0"/>
          </a:p>
        </p:txBody>
      </p:sp>
      <p:pic>
        <p:nvPicPr>
          <p:cNvPr id="5" name="Inhaltsplatzhalter 4"/>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457200" y="1982150"/>
            <a:ext cx="4038600" cy="3762062"/>
          </a:xfrm>
        </p:spPr>
      </p:pic>
      <p:pic>
        <p:nvPicPr>
          <p:cNvPr id="6" name="Inhaltsplatzhalter 5"/>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4648200" y="1982150"/>
            <a:ext cx="4038600" cy="3762062"/>
          </a:xfrm>
        </p:spPr>
      </p:pic>
      <p:sp>
        <p:nvSpPr>
          <p:cNvPr id="7" name="Rechteck 6"/>
          <p:cNvSpPr/>
          <p:nvPr/>
        </p:nvSpPr>
        <p:spPr>
          <a:xfrm>
            <a:off x="1289514" y="2204864"/>
            <a:ext cx="1944216" cy="12241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solidFill>
                  <a:schemeClr val="tx1">
                    <a:lumMod val="95000"/>
                    <a:lumOff val="5000"/>
                  </a:schemeClr>
                </a:solidFill>
              </a:rPr>
              <a:t>?</a:t>
            </a:r>
          </a:p>
        </p:txBody>
      </p:sp>
      <p:sp>
        <p:nvSpPr>
          <p:cNvPr id="8" name="Rechteck 7"/>
          <p:cNvSpPr/>
          <p:nvPr/>
        </p:nvSpPr>
        <p:spPr>
          <a:xfrm>
            <a:off x="7020272" y="3761855"/>
            <a:ext cx="1008112"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solidFill>
                  <a:schemeClr val="tx1">
                    <a:lumMod val="95000"/>
                    <a:lumOff val="5000"/>
                  </a:schemeClr>
                </a:solidFill>
              </a:rPr>
              <a:t>?</a:t>
            </a:r>
          </a:p>
        </p:txBody>
      </p:sp>
    </p:spTree>
    <p:extLst>
      <p:ext uri="{BB962C8B-B14F-4D97-AF65-F5344CB8AC3E}">
        <p14:creationId xmlns:p14="http://schemas.microsoft.com/office/powerpoint/2010/main" val="388426676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Dotted Lines</a:t>
            </a:r>
            <a:endParaRPr lang="en-GB" dirty="0"/>
          </a:p>
        </p:txBody>
      </p:sp>
      <p:sp>
        <p:nvSpPr>
          <p:cNvPr id="3" name="Inhaltsplatzhalter 2"/>
          <p:cNvSpPr>
            <a:spLocks noGrp="1"/>
          </p:cNvSpPr>
          <p:nvPr>
            <p:ph idx="1"/>
          </p:nvPr>
        </p:nvSpPr>
        <p:spPr>
          <a:xfrm>
            <a:off x="5652120" y="1600200"/>
            <a:ext cx="3034680" cy="4525963"/>
          </a:xfrm>
        </p:spPr>
        <p:txBody>
          <a:bodyPr>
            <a:normAutofit fontScale="92500" lnSpcReduction="10000"/>
          </a:bodyPr>
          <a:lstStyle/>
          <a:p>
            <a:r>
              <a:rPr lang="en-GB" sz="2800" dirty="0" smtClean="0"/>
              <a:t>No! (Of course…)</a:t>
            </a:r>
          </a:p>
          <a:p>
            <a:endParaRPr lang="en-GB" sz="2800" dirty="0" smtClean="0"/>
          </a:p>
          <a:p>
            <a:r>
              <a:rPr lang="en-GB" sz="2800" dirty="0" smtClean="0"/>
              <a:t>Cars may not use the bike lanes,</a:t>
            </a:r>
          </a:p>
          <a:p>
            <a:r>
              <a:rPr lang="en-GB" sz="2800" dirty="0" smtClean="0"/>
              <a:t>just cross</a:t>
            </a:r>
          </a:p>
          <a:p>
            <a:r>
              <a:rPr lang="en-GB" sz="2800" dirty="0" smtClean="0"/>
              <a:t>for example because of opposite traffic</a:t>
            </a:r>
          </a:p>
          <a:p>
            <a:r>
              <a:rPr lang="en-GB" sz="2800" dirty="0" smtClean="0"/>
              <a:t>Turn:</a:t>
            </a:r>
          </a:p>
          <a:p>
            <a:pPr lvl="1"/>
            <a:r>
              <a:rPr lang="en-GB" sz="2400" dirty="0" smtClean="0"/>
              <a:t>indicate</a:t>
            </a:r>
          </a:p>
          <a:p>
            <a:pPr lvl="1"/>
            <a:r>
              <a:rPr lang="en-GB" sz="2400" dirty="0" smtClean="0"/>
              <a:t>with care</a:t>
            </a:r>
          </a:p>
          <a:p>
            <a:endParaRPr lang="en-GB" sz="2800" dirty="0"/>
          </a:p>
        </p:txBody>
      </p:sp>
      <p:pic>
        <p:nvPicPr>
          <p:cNvPr id="6146" name="Picture 2" descr="http://bilder.augsburger-allgemeine.de/img/augsburg/crop40139677/0684788306-ctopTeaser-w1200/Copy-20of-20-WYS9176.jpg"/>
          <p:cNvPicPr>
            <a:picLocks noChangeAspect="1" noChangeArrowheads="1"/>
          </p:cNvPicPr>
          <p:nvPr/>
        </p:nvPicPr>
        <p:blipFill rotWithShape="1">
          <a:blip r:embed="rId3">
            <a:extLst>
              <a:ext uri="{28A0092B-C50C-407E-A947-70E740481C1C}">
                <a14:useLocalDpi xmlns:a14="http://schemas.microsoft.com/office/drawing/2010/main" val="0"/>
              </a:ext>
            </a:extLst>
          </a:blip>
          <a:srcRect l="19234" r="17947"/>
          <a:stretch/>
        </p:blipFill>
        <p:spPr bwMode="auto">
          <a:xfrm>
            <a:off x="467544" y="1628800"/>
            <a:ext cx="5046133" cy="4518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16853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Solid Line</a:t>
            </a:r>
            <a:endParaRPr lang="en-GB" dirty="0"/>
          </a:p>
        </p:txBody>
      </p:sp>
      <p:sp>
        <p:nvSpPr>
          <p:cNvPr id="3" name="Inhaltsplatzhalter 2"/>
          <p:cNvSpPr>
            <a:spLocks noGrp="1"/>
          </p:cNvSpPr>
          <p:nvPr>
            <p:ph idx="1"/>
          </p:nvPr>
        </p:nvSpPr>
        <p:spPr>
          <a:xfrm>
            <a:off x="4572000" y="1600200"/>
            <a:ext cx="4114800" cy="4525963"/>
          </a:xfrm>
        </p:spPr>
        <p:txBody>
          <a:bodyPr/>
          <a:lstStyle/>
          <a:p>
            <a:r>
              <a:rPr lang="en-GB" dirty="0" smtClean="0"/>
              <a:t>Not to be crossed. </a:t>
            </a:r>
            <a:endParaRPr lang="en-GB" dirty="0"/>
          </a:p>
        </p:txBody>
      </p:sp>
      <p:pic>
        <p:nvPicPr>
          <p:cNvPr id="7170" name="Picture 2" descr="https://files.newsnetz.ch/story/2/2/2/22210783/41/teaserbreit.jpg"/>
          <p:cNvPicPr>
            <a:picLocks noChangeAspect="1" noChangeArrowheads="1"/>
          </p:cNvPicPr>
          <p:nvPr/>
        </p:nvPicPr>
        <p:blipFill rotWithShape="1">
          <a:blip r:embed="rId3">
            <a:extLst>
              <a:ext uri="{28A0092B-C50C-407E-A947-70E740481C1C}">
                <a14:useLocalDpi xmlns:a14="http://schemas.microsoft.com/office/drawing/2010/main" val="0"/>
              </a:ext>
            </a:extLst>
          </a:blip>
          <a:srcRect r="7783"/>
          <a:stretch/>
        </p:blipFill>
        <p:spPr bwMode="auto">
          <a:xfrm rot="16200000">
            <a:off x="-316597" y="2428693"/>
            <a:ext cx="4464354" cy="272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92138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Velosack</a:t>
            </a:r>
            <a:endParaRPr lang="en-GB" dirty="0"/>
          </a:p>
        </p:txBody>
      </p:sp>
      <p:sp>
        <p:nvSpPr>
          <p:cNvPr id="3" name="Inhaltsplatzhalter 2"/>
          <p:cNvSpPr>
            <a:spLocks noGrp="1"/>
          </p:cNvSpPr>
          <p:nvPr>
            <p:ph idx="1"/>
          </p:nvPr>
        </p:nvSpPr>
        <p:spPr>
          <a:xfrm>
            <a:off x="4572000" y="1600200"/>
            <a:ext cx="4114800" cy="4525963"/>
          </a:xfrm>
        </p:spPr>
        <p:txBody>
          <a:bodyPr>
            <a:normAutofit/>
          </a:bodyPr>
          <a:lstStyle/>
          <a:p>
            <a:r>
              <a:rPr lang="en-GB" sz="2400" dirty="0" smtClean="0"/>
              <a:t>In front of traffic lights or zebra crossings</a:t>
            </a:r>
          </a:p>
        </p:txBody>
      </p:sp>
      <p:pic>
        <p:nvPicPr>
          <p:cNvPr id="8194" name="Picture 2" descr="http://www.hochparterre.ch/typo3temp/pics/3_24_ce24d68a7c.jpg"/>
          <p:cNvPicPr>
            <a:picLocks noChangeAspect="1" noChangeArrowheads="1"/>
          </p:cNvPicPr>
          <p:nvPr/>
        </p:nvPicPr>
        <p:blipFill rotWithShape="1">
          <a:blip r:embed="rId3">
            <a:extLst>
              <a:ext uri="{28A0092B-C50C-407E-A947-70E740481C1C}">
                <a14:useLocalDpi xmlns:a14="http://schemas.microsoft.com/office/drawing/2010/main" val="0"/>
              </a:ext>
            </a:extLst>
          </a:blip>
          <a:srcRect l="30636"/>
          <a:stretch/>
        </p:blipFill>
        <p:spPr bwMode="auto">
          <a:xfrm>
            <a:off x="467544" y="1844824"/>
            <a:ext cx="3858444" cy="411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38060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On its way: Ignoring Red Lights</a:t>
            </a:r>
            <a:endParaRPr lang="en-GB" dirty="0"/>
          </a:p>
        </p:txBody>
      </p:sp>
      <p:sp>
        <p:nvSpPr>
          <p:cNvPr id="3" name="Inhaltsplatzhalter 2"/>
          <p:cNvSpPr>
            <a:spLocks noGrp="1"/>
          </p:cNvSpPr>
          <p:nvPr>
            <p:ph idx="1"/>
          </p:nvPr>
        </p:nvSpPr>
        <p:spPr>
          <a:xfrm>
            <a:off x="4572000" y="1600200"/>
            <a:ext cx="4114800" cy="4525963"/>
          </a:xfrm>
        </p:spPr>
        <p:txBody>
          <a:bodyPr>
            <a:normAutofit/>
          </a:bodyPr>
          <a:lstStyle/>
          <a:p>
            <a:r>
              <a:rPr lang="en-GB" sz="2400" dirty="0" smtClean="0"/>
              <a:t>When turning right</a:t>
            </a:r>
          </a:p>
          <a:p>
            <a:r>
              <a:rPr lang="fr-FR" sz="2400" dirty="0" err="1" smtClean="0"/>
              <a:t>Now</a:t>
            </a:r>
            <a:r>
              <a:rPr lang="fr-FR" sz="2400" dirty="0" smtClean="0"/>
              <a:t> in </a:t>
            </a:r>
            <a:r>
              <a:rPr lang="fr-FR" sz="2400" dirty="0" err="1" smtClean="0"/>
              <a:t>parlamentary</a:t>
            </a:r>
            <a:r>
              <a:rPr lang="fr-FR" sz="2400" dirty="0" smtClean="0"/>
              <a:t> discussion</a:t>
            </a:r>
            <a:endParaRPr lang="en-GB" sz="2400" dirty="0" smtClean="0"/>
          </a:p>
          <a:p>
            <a:r>
              <a:rPr lang="en-GB" sz="2400" dirty="0" smtClean="0"/>
              <a:t>To be introduced in Switzerland probably 2019</a:t>
            </a:r>
          </a:p>
        </p:txBody>
      </p:sp>
      <p:pic>
        <p:nvPicPr>
          <p:cNvPr id="1026" name="Picture 2" descr="Rot heisst Grün: Hier darf der Velofahrer nach rechts weiterfahren (Basel, 7. Juni 2013). (Bild: PD)"/>
          <p:cNvPicPr>
            <a:picLocks noChangeAspect="1" noChangeArrowheads="1"/>
          </p:cNvPicPr>
          <p:nvPr/>
        </p:nvPicPr>
        <p:blipFill rotWithShape="1">
          <a:blip r:embed="rId3">
            <a:extLst>
              <a:ext uri="{28A0092B-C50C-407E-A947-70E740481C1C}">
                <a14:useLocalDpi xmlns:a14="http://schemas.microsoft.com/office/drawing/2010/main" val="0"/>
              </a:ext>
            </a:extLst>
          </a:blip>
          <a:srcRect l="15857" r="11786"/>
          <a:stretch/>
        </p:blipFill>
        <p:spPr bwMode="auto">
          <a:xfrm>
            <a:off x="467544" y="1772816"/>
            <a:ext cx="4087871"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16105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Roundabout </a:t>
            </a:r>
            <a:endParaRPr lang="en-GB" dirty="0"/>
          </a:p>
        </p:txBody>
      </p:sp>
      <p:sp>
        <p:nvSpPr>
          <p:cNvPr id="3" name="Inhaltsplatzhalter 2"/>
          <p:cNvSpPr>
            <a:spLocks noGrp="1"/>
          </p:cNvSpPr>
          <p:nvPr>
            <p:ph idx="1"/>
          </p:nvPr>
        </p:nvSpPr>
        <p:spPr/>
        <p:txBody>
          <a:bodyPr/>
          <a:lstStyle/>
          <a:p>
            <a:endParaRPr lang="en-GB"/>
          </a:p>
        </p:txBody>
      </p:sp>
      <p:pic>
        <p:nvPicPr>
          <p:cNvPr id="4098" name="Picture 2" descr="http://www.watson.ch/imgdb/4a39/Qx,A,0,0,210,210,87,87,35,35;Ani/562507417696943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628798"/>
            <a:ext cx="4968552" cy="4968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31059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GB" dirty="0" smtClean="0"/>
              <a:t>Dead Angle</a:t>
            </a:r>
            <a:endParaRPr lang="en-GB" dirty="0"/>
          </a:p>
        </p:txBody>
      </p:sp>
      <p:pic>
        <p:nvPicPr>
          <p:cNvPr id="9" name="Inhaltsplatzhalter 8" descr="Bildschirmausschnitt"/>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00446" y="2334205"/>
            <a:ext cx="6954221" cy="3057952"/>
          </a:xfrm>
        </p:spPr>
      </p:pic>
    </p:spTree>
    <p:extLst>
      <p:ext uri="{BB962C8B-B14F-4D97-AF65-F5344CB8AC3E}">
        <p14:creationId xmlns:p14="http://schemas.microsoft.com/office/powerpoint/2010/main" val="53905533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smtClean="0"/>
              <a:t>Summary</a:t>
            </a:r>
            <a:endParaRPr lang="en-GB" noProof="0" dirty="0"/>
          </a:p>
        </p:txBody>
      </p:sp>
      <p:sp>
        <p:nvSpPr>
          <p:cNvPr id="5" name="Inhaltsplatzhalter 4"/>
          <p:cNvSpPr>
            <a:spLocks noGrp="1"/>
          </p:cNvSpPr>
          <p:nvPr>
            <p:ph idx="1"/>
          </p:nvPr>
        </p:nvSpPr>
        <p:spPr/>
        <p:txBody>
          <a:bodyPr>
            <a:normAutofit/>
          </a:bodyPr>
          <a:lstStyle/>
          <a:p>
            <a:r>
              <a:rPr lang="en-GB" dirty="0"/>
              <a:t>Updates 2018</a:t>
            </a:r>
          </a:p>
          <a:p>
            <a:r>
              <a:rPr lang="en-GB" dirty="0" smtClean="0"/>
              <a:t>Tours around Zug</a:t>
            </a:r>
          </a:p>
          <a:p>
            <a:r>
              <a:rPr lang="en-GB" dirty="0" smtClean="0"/>
              <a:t>Equipment and Helmets</a:t>
            </a:r>
          </a:p>
          <a:p>
            <a:r>
              <a:rPr lang="en-GB" dirty="0" smtClean="0"/>
              <a:t>Internet </a:t>
            </a:r>
            <a:r>
              <a:rPr lang="en-GB" dirty="0"/>
              <a:t>resources</a:t>
            </a:r>
          </a:p>
          <a:p>
            <a:r>
              <a:rPr lang="en-GB" dirty="0" smtClean="0"/>
              <a:t>Cycling with Children </a:t>
            </a:r>
          </a:p>
        </p:txBody>
      </p:sp>
    </p:spTree>
    <p:extLst>
      <p:ext uri="{BB962C8B-B14F-4D97-AF65-F5344CB8AC3E}">
        <p14:creationId xmlns:p14="http://schemas.microsoft.com/office/powerpoint/2010/main" val="270723822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Dead Angle</a:t>
            </a:r>
            <a:endParaRPr lang="en-GB" dirty="0"/>
          </a:p>
        </p:txBody>
      </p:sp>
      <p:pic>
        <p:nvPicPr>
          <p:cNvPr id="4" name="Inhaltsplatzhalter 3" descr="Bildschirmausschnitt"/>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52708" y="2138915"/>
            <a:ext cx="7849696" cy="3448532"/>
          </a:xfrm>
        </p:spPr>
      </p:pic>
    </p:spTree>
    <p:extLst>
      <p:ext uri="{BB962C8B-B14F-4D97-AF65-F5344CB8AC3E}">
        <p14:creationId xmlns:p14="http://schemas.microsoft.com/office/powerpoint/2010/main" val="9057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Dead Angle</a:t>
            </a:r>
            <a:endParaRPr lang="en-GB" dirty="0"/>
          </a:p>
        </p:txBody>
      </p:sp>
      <p:pic>
        <p:nvPicPr>
          <p:cNvPr id="4" name="Inhaltsplatzhalter 3" descr="Bildschirmausschnitt"/>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rot="5400000">
            <a:off x="2322473" y="421943"/>
            <a:ext cx="4427046" cy="6840760"/>
          </a:xfrm>
        </p:spPr>
      </p:pic>
    </p:spTree>
    <p:extLst>
      <p:ext uri="{BB962C8B-B14F-4D97-AF65-F5344CB8AC3E}">
        <p14:creationId xmlns:p14="http://schemas.microsoft.com/office/powerpoint/2010/main" val="69771612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Dead Angle: Lethal Danger</a:t>
            </a:r>
            <a:endParaRPr lang="en-GB" dirty="0"/>
          </a:p>
        </p:txBody>
      </p:sp>
      <p:pic>
        <p:nvPicPr>
          <p:cNvPr id="6" name="Inhaltsplatzhalter 3" descr="Bildschirmausschnit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4936" y="1849883"/>
            <a:ext cx="1895740" cy="2000529"/>
          </a:xfrm>
          <a:prstGeom prst="rect">
            <a:avLst/>
          </a:prstGeom>
        </p:spPr>
      </p:pic>
      <p:pic>
        <p:nvPicPr>
          <p:cNvPr id="9" name="Inhaltsplatzhalter 7" descr="Bildschirmausschnitt"/>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7521" y="1916832"/>
            <a:ext cx="1876687" cy="1971950"/>
          </a:xfrm>
          <a:prstGeom prst="rect">
            <a:avLst/>
          </a:prstGeom>
        </p:spPr>
      </p:pic>
      <p:pic>
        <p:nvPicPr>
          <p:cNvPr id="12" name="Inhaltsplatzhalter 10" descr="Bildschirmausschnitt"/>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4126" y="4221088"/>
            <a:ext cx="1857634" cy="1991003"/>
          </a:xfrm>
          <a:prstGeom prst="rect">
            <a:avLst/>
          </a:prstGeom>
        </p:spPr>
      </p:pic>
      <p:pic>
        <p:nvPicPr>
          <p:cNvPr id="14" name="Inhaltsplatzhalter 13" descr="Bildschirmausschnitt"/>
          <p:cNvPicPr>
            <a:picLocks noGrp="1" noChangeAspect="1"/>
          </p:cNvPicPr>
          <p:nvPr>
            <p:ph idx="1"/>
          </p:nvPr>
        </p:nvPicPr>
        <p:blipFill>
          <a:blip r:embed="rId6">
            <a:extLst>
              <a:ext uri="{28A0092B-C50C-407E-A947-70E740481C1C}">
                <a14:useLocalDpi xmlns:a14="http://schemas.microsoft.com/office/drawing/2010/main"/>
              </a:ext>
            </a:extLst>
          </a:blip>
          <a:stretch>
            <a:fillRect/>
          </a:stretch>
        </p:blipFill>
        <p:spPr>
          <a:xfrm>
            <a:off x="4534419" y="4349821"/>
            <a:ext cx="1876687" cy="1752845"/>
          </a:xfrm>
        </p:spPr>
      </p:pic>
    </p:spTree>
    <p:extLst>
      <p:ext uri="{BB962C8B-B14F-4D97-AF65-F5344CB8AC3E}">
        <p14:creationId xmlns:p14="http://schemas.microsoft.com/office/powerpoint/2010/main" val="39748062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Dead Angle: Avoid</a:t>
            </a:r>
            <a:endParaRPr lang="en-GB" dirty="0"/>
          </a:p>
        </p:txBody>
      </p:sp>
      <p:pic>
        <p:nvPicPr>
          <p:cNvPr id="6" name="Inhaltsplatzhalter 5" descr="Bildschirmausschnitt"/>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457200" y="1866828"/>
            <a:ext cx="4038600" cy="3992706"/>
          </a:xfrm>
        </p:spPr>
      </p:pic>
      <p:sp>
        <p:nvSpPr>
          <p:cNvPr id="5" name="Inhaltsplatzhalter 4"/>
          <p:cNvSpPr>
            <a:spLocks noGrp="1"/>
          </p:cNvSpPr>
          <p:nvPr>
            <p:ph sz="half" idx="2"/>
          </p:nvPr>
        </p:nvSpPr>
        <p:spPr/>
        <p:txBody>
          <a:bodyPr anchor="ctr"/>
          <a:lstStyle/>
          <a:p>
            <a:r>
              <a:rPr lang="en-GB" i="1" dirty="0" smtClean="0"/>
              <a:t>Never stop </a:t>
            </a:r>
            <a:br>
              <a:rPr lang="en-GB" i="1" dirty="0" smtClean="0"/>
            </a:br>
            <a:r>
              <a:rPr lang="en-GB" i="1" dirty="0" smtClean="0"/>
              <a:t>next to a lorry</a:t>
            </a:r>
          </a:p>
          <a:p>
            <a:r>
              <a:rPr lang="en-GB" i="1" dirty="0" smtClean="0"/>
              <a:t>Wait behind the lorry</a:t>
            </a:r>
          </a:p>
          <a:p>
            <a:endParaRPr lang="en-GB" dirty="0"/>
          </a:p>
        </p:txBody>
      </p:sp>
    </p:spTree>
    <p:extLst>
      <p:ext uri="{BB962C8B-B14F-4D97-AF65-F5344CB8AC3E}">
        <p14:creationId xmlns:p14="http://schemas.microsoft.com/office/powerpoint/2010/main" val="91788084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Tips</a:t>
            </a:r>
            <a:endParaRPr lang="en-GB" dirty="0"/>
          </a:p>
        </p:txBody>
      </p:sp>
      <p:pic>
        <p:nvPicPr>
          <p:cNvPr id="4" name="Inhaltsplatzhalter 3" descr="Bildschirmausschnitt"/>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214620" y="1600200"/>
            <a:ext cx="4725872" cy="4525963"/>
          </a:xfrm>
        </p:spPr>
      </p:pic>
    </p:spTree>
    <p:extLst>
      <p:ext uri="{BB962C8B-B14F-4D97-AF65-F5344CB8AC3E}">
        <p14:creationId xmlns:p14="http://schemas.microsoft.com/office/powerpoint/2010/main" val="275083153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Apps </a:t>
            </a:r>
            <a:r>
              <a:rPr lang="de-DE" dirty="0" err="1" smtClean="0"/>
              <a:t>and</a:t>
            </a:r>
            <a:r>
              <a:rPr lang="de-DE" dirty="0" smtClean="0"/>
              <a:t> </a:t>
            </a:r>
            <a:r>
              <a:rPr lang="de-DE" dirty="0" err="1" smtClean="0"/>
              <a:t>blogs</a:t>
            </a:r>
            <a:endParaRPr lang="en-GB" dirty="0"/>
          </a:p>
        </p:txBody>
      </p:sp>
      <p:sp>
        <p:nvSpPr>
          <p:cNvPr id="3" name="Inhaltsplatzhalter 2"/>
          <p:cNvSpPr>
            <a:spLocks noGrp="1"/>
          </p:cNvSpPr>
          <p:nvPr>
            <p:ph idx="1"/>
          </p:nvPr>
        </p:nvSpPr>
        <p:spPr/>
        <p:txBody>
          <a:bodyPr>
            <a:normAutofit/>
          </a:bodyPr>
          <a:lstStyle/>
          <a:p>
            <a:pPr marL="0" indent="0">
              <a:buNone/>
            </a:pPr>
            <a:r>
              <a:rPr lang="en-GB" dirty="0" smtClean="0"/>
              <a:t>Bike Repair App</a:t>
            </a:r>
          </a:p>
          <a:p>
            <a:pPr marL="0" indent="0">
              <a:buNone/>
            </a:pPr>
            <a:r>
              <a:rPr lang="en-GB" dirty="0" smtClean="0"/>
              <a:t>The Guardian </a:t>
            </a:r>
            <a:br>
              <a:rPr lang="en-GB" dirty="0" smtClean="0"/>
            </a:br>
            <a:r>
              <a:rPr lang="en-GB" dirty="0" smtClean="0"/>
              <a:t>	bike blog</a:t>
            </a:r>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1700808"/>
            <a:ext cx="5137572" cy="4631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806948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smtClean="0"/>
              <a:t>Links</a:t>
            </a:r>
            <a:endParaRPr lang="en-GB" dirty="0"/>
          </a:p>
        </p:txBody>
      </p:sp>
      <p:sp>
        <p:nvSpPr>
          <p:cNvPr id="3" name="Inhaltsplatzhalter 2"/>
          <p:cNvSpPr>
            <a:spLocks noGrp="1"/>
          </p:cNvSpPr>
          <p:nvPr>
            <p:ph sz="half" idx="1"/>
          </p:nvPr>
        </p:nvSpPr>
        <p:spPr>
          <a:xfrm>
            <a:off x="457200" y="1600200"/>
            <a:ext cx="8219256" cy="4525963"/>
          </a:xfrm>
        </p:spPr>
        <p:txBody>
          <a:bodyPr/>
          <a:lstStyle/>
          <a:p>
            <a:pPr lvl="0"/>
            <a:r>
              <a:rPr lang="en-GB" dirty="0" smtClean="0"/>
              <a:t>braeuer.ch/download/cycling.pptx</a:t>
            </a:r>
          </a:p>
          <a:p>
            <a:pPr marL="0" lvl="0" indent="0">
              <a:buNone/>
            </a:pPr>
            <a:endParaRPr lang="en-GB" dirty="0" smtClean="0"/>
          </a:p>
          <a:p>
            <a:endParaRPr lang="en-GB" dirty="0" smtClean="0">
              <a:solidFill>
                <a:srgbClr val="000000"/>
              </a:solidFill>
            </a:endParaRPr>
          </a:p>
          <a:p>
            <a:endParaRPr lang="en-GB" dirty="0" smtClean="0">
              <a:solidFill>
                <a:srgbClr val="000000"/>
              </a:solidFill>
            </a:endParaRPr>
          </a:p>
        </p:txBody>
      </p:sp>
      <p:sp>
        <p:nvSpPr>
          <p:cNvPr id="6" name="Inhaltsplatzhalter 5"/>
          <p:cNvSpPr>
            <a:spLocks noGrp="1"/>
          </p:cNvSpPr>
          <p:nvPr>
            <p:ph sz="half" idx="2"/>
          </p:nvPr>
        </p:nvSpPr>
        <p:spPr/>
        <p:txBody>
          <a:bodyPr/>
          <a:lstStyle/>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575" y="2095326"/>
            <a:ext cx="2990850" cy="471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688845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e-CH" dirty="0" err="1" smtClean="0"/>
              <a:t>Cycling</a:t>
            </a:r>
            <a:r>
              <a:rPr lang="de-CH" dirty="0" smtClean="0"/>
              <a:t> </a:t>
            </a:r>
            <a:r>
              <a:rPr lang="de-CH" dirty="0" err="1" smtClean="0"/>
              <a:t>with</a:t>
            </a:r>
            <a:r>
              <a:rPr lang="de-CH" dirty="0" smtClean="0"/>
              <a:t> </a:t>
            </a:r>
            <a:r>
              <a:rPr lang="de-CH" dirty="0" err="1" smtClean="0"/>
              <a:t>Children</a:t>
            </a:r>
            <a:r>
              <a:rPr lang="de-CH" dirty="0" smtClean="0"/>
              <a:t> </a:t>
            </a:r>
          </a:p>
        </p:txBody>
      </p:sp>
      <p:sp>
        <p:nvSpPr>
          <p:cNvPr id="10" name="Textplatzhalter 9"/>
          <p:cNvSpPr>
            <a:spLocks noGrp="1"/>
          </p:cNvSpPr>
          <p:nvPr>
            <p:ph type="body" idx="1"/>
          </p:nvPr>
        </p:nvSpPr>
        <p:spPr/>
        <p:txBody>
          <a:bodyPr/>
          <a:lstStyle/>
          <a:p>
            <a:endParaRPr lang="de-CH" dirty="0"/>
          </a:p>
        </p:txBody>
      </p:sp>
      <p:pic>
        <p:nvPicPr>
          <p:cNvPr id="7" name="Inhaltsplatzhalter 6" descr="Bildschirmausschnitt"/>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38727" y="2174875"/>
            <a:ext cx="3477133" cy="3951288"/>
          </a:xfrm>
        </p:spPr>
      </p:pic>
      <p:sp>
        <p:nvSpPr>
          <p:cNvPr id="11" name="Textplatzhalter 10"/>
          <p:cNvSpPr>
            <a:spLocks noGrp="1"/>
          </p:cNvSpPr>
          <p:nvPr>
            <p:ph type="body" sz="quarter" idx="3"/>
          </p:nvPr>
        </p:nvSpPr>
        <p:spPr/>
        <p:txBody>
          <a:bodyPr/>
          <a:lstStyle/>
          <a:p>
            <a:endParaRPr lang="de-CH" dirty="0"/>
          </a:p>
        </p:txBody>
      </p:sp>
      <p:pic>
        <p:nvPicPr>
          <p:cNvPr id="8" name="Inhaltsplatzhalter 7" descr="Bildschirmausschnitt"/>
          <p:cNvPicPr>
            <a:picLocks noGrp="1" noChangeAspect="1"/>
          </p:cNvPicPr>
          <p:nvPr>
            <p:ph sz="quarter" idx="4"/>
          </p:nvPr>
        </p:nvPicPr>
        <p:blipFill>
          <a:blip r:embed="rId4">
            <a:extLst>
              <a:ext uri="{28A0092B-C50C-407E-A947-70E740481C1C}">
                <a14:useLocalDpi xmlns:a14="http://schemas.microsoft.com/office/drawing/2010/main"/>
              </a:ext>
            </a:extLst>
          </a:blip>
          <a:stretch>
            <a:fillRect/>
          </a:stretch>
        </p:blipFill>
        <p:spPr>
          <a:xfrm>
            <a:off x="4645025" y="2236463"/>
            <a:ext cx="4041775" cy="3828112"/>
          </a:xfrm>
        </p:spPr>
      </p:pic>
    </p:spTree>
    <p:extLst>
      <p:ext uri="{BB962C8B-B14F-4D97-AF65-F5344CB8AC3E}">
        <p14:creationId xmlns:p14="http://schemas.microsoft.com/office/powerpoint/2010/main" val="229603635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Visual</a:t>
            </a:r>
            <a:endParaRPr lang="en-GB" dirty="0"/>
          </a:p>
        </p:txBody>
      </p:sp>
      <p:pic>
        <p:nvPicPr>
          <p:cNvPr id="9" name="Inhaltsplatzhalter 8" descr="Bildschirmausschnitt"/>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969080" y="1600200"/>
            <a:ext cx="3014839" cy="4525963"/>
          </a:xfrm>
        </p:spPr>
      </p:pic>
      <p:sp>
        <p:nvSpPr>
          <p:cNvPr id="8" name="Inhaltsplatzhalter 7"/>
          <p:cNvSpPr>
            <a:spLocks noGrp="1"/>
          </p:cNvSpPr>
          <p:nvPr>
            <p:ph sz="half" idx="2"/>
          </p:nvPr>
        </p:nvSpPr>
        <p:spPr/>
        <p:txBody>
          <a:bodyPr anchor="ctr"/>
          <a:lstStyle/>
          <a:p>
            <a:r>
              <a:rPr lang="en-GB" dirty="0" smtClean="0"/>
              <a:t>Restricted view</a:t>
            </a:r>
          </a:p>
          <a:p>
            <a:r>
              <a:rPr lang="en-GB" dirty="0" smtClean="0"/>
              <a:t>Monocentric attention</a:t>
            </a:r>
          </a:p>
          <a:p>
            <a:r>
              <a:rPr lang="en-GB" dirty="0" smtClean="0"/>
              <a:t>Low POV</a:t>
            </a:r>
          </a:p>
          <a:p>
            <a:r>
              <a:rPr lang="en-GB" dirty="0" smtClean="0"/>
              <a:t>Slow</a:t>
            </a:r>
          </a:p>
          <a:p>
            <a:r>
              <a:rPr lang="en-GB" dirty="0" smtClean="0"/>
              <a:t>Selective</a:t>
            </a:r>
          </a:p>
          <a:p>
            <a:r>
              <a:rPr lang="de-DE" dirty="0" smtClean="0"/>
              <a:t>Do not</a:t>
            </a:r>
            <a:r>
              <a:rPr lang="de-DE" baseline="0" dirty="0" smtClean="0"/>
              <a:t> </a:t>
            </a:r>
            <a:r>
              <a:rPr lang="de-DE" baseline="0" dirty="0" err="1" smtClean="0"/>
              <a:t>realise</a:t>
            </a:r>
            <a:r>
              <a:rPr lang="de-DE" baseline="0" dirty="0" smtClean="0"/>
              <a:t> </a:t>
            </a:r>
            <a:r>
              <a:rPr lang="de-DE" baseline="0" dirty="0" err="1" smtClean="0"/>
              <a:t>danger</a:t>
            </a:r>
            <a:endParaRPr lang="en-GB" dirty="0" smtClean="0"/>
          </a:p>
        </p:txBody>
      </p:sp>
    </p:spTree>
    <p:extLst>
      <p:ext uri="{BB962C8B-B14F-4D97-AF65-F5344CB8AC3E}">
        <p14:creationId xmlns:p14="http://schemas.microsoft.com/office/powerpoint/2010/main" val="328771824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Auditive</a:t>
            </a:r>
            <a:endParaRPr lang="en-GB" dirty="0"/>
          </a:p>
        </p:txBody>
      </p:sp>
      <p:pic>
        <p:nvPicPr>
          <p:cNvPr id="5" name="Inhaltsplatzhalter 4" descr="Bildschirmausschnitt"/>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975969" y="1600200"/>
            <a:ext cx="3001061" cy="4525963"/>
          </a:xfrm>
        </p:spPr>
      </p:pic>
      <p:sp>
        <p:nvSpPr>
          <p:cNvPr id="4" name="Inhaltsplatzhalter 3"/>
          <p:cNvSpPr>
            <a:spLocks noGrp="1"/>
          </p:cNvSpPr>
          <p:nvPr>
            <p:ph sz="half" idx="2"/>
          </p:nvPr>
        </p:nvSpPr>
        <p:spPr/>
        <p:txBody>
          <a:bodyPr anchor="ctr">
            <a:normAutofit/>
          </a:bodyPr>
          <a:lstStyle/>
          <a:p>
            <a:pPr rtl="0" eaLnBrk="1" latinLnBrk="0" hangingPunct="1"/>
            <a:r>
              <a:rPr lang="en-GB" sz="2800" kern="1200" dirty="0" smtClean="0">
                <a:solidFill>
                  <a:schemeClr val="tx1"/>
                </a:solidFill>
                <a:effectLst/>
                <a:latin typeface="+mn-lt"/>
                <a:ea typeface="+mn-ea"/>
                <a:cs typeface="+mn-cs"/>
              </a:rPr>
              <a:t>Slow</a:t>
            </a:r>
            <a:endParaRPr lang="en-GB" sz="2800" dirty="0" smtClean="0">
              <a:effectLst/>
            </a:endParaRPr>
          </a:p>
          <a:p>
            <a:r>
              <a:rPr lang="en-GB" sz="2800" kern="1200" dirty="0" smtClean="0">
                <a:solidFill>
                  <a:schemeClr val="tx1"/>
                </a:solidFill>
                <a:effectLst/>
                <a:latin typeface="+mn-lt"/>
                <a:ea typeface="+mn-ea"/>
                <a:cs typeface="+mn-cs"/>
              </a:rPr>
              <a:t>Selective</a:t>
            </a:r>
          </a:p>
          <a:p>
            <a:r>
              <a:rPr lang="de-DE" dirty="0" smtClean="0"/>
              <a:t>Stereo</a:t>
            </a:r>
            <a:r>
              <a:rPr lang="de-DE" baseline="0" dirty="0" smtClean="0"/>
              <a:t> not </a:t>
            </a:r>
            <a:r>
              <a:rPr lang="de-DE" baseline="0" dirty="0" err="1" smtClean="0"/>
              <a:t>developped</a:t>
            </a:r>
            <a:endParaRPr lang="en-GB" dirty="0" smtClean="0"/>
          </a:p>
          <a:p>
            <a:r>
              <a:rPr lang="en-GB" dirty="0" smtClean="0">
                <a:sym typeface="Wingdings" panose="05000000000000000000" pitchFamily="2" charset="2"/>
              </a:rPr>
              <a:t>silent vehicles</a:t>
            </a:r>
            <a:endParaRPr lang="en-GB" dirty="0"/>
          </a:p>
        </p:txBody>
      </p:sp>
    </p:spTree>
    <p:extLst>
      <p:ext uri="{BB962C8B-B14F-4D97-AF65-F5344CB8AC3E}">
        <p14:creationId xmlns:p14="http://schemas.microsoft.com/office/powerpoint/2010/main" val="241603712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files.florianschreier.ch/2015/03/plakat-veloinitiative-1140x161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09" t="16975" r="5541" b="4778"/>
          <a:stretch/>
        </p:blipFill>
        <p:spPr bwMode="auto">
          <a:xfrm>
            <a:off x="5436096" y="1614458"/>
            <a:ext cx="3594539" cy="440683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GB" sz="4400" kern="1200" dirty="0" smtClean="0">
                <a:solidFill>
                  <a:schemeClr val="bg1"/>
                </a:solidFill>
                <a:effectLst/>
                <a:latin typeface="+mj-lt"/>
                <a:ea typeface="+mj-ea"/>
                <a:cs typeface="+mj-cs"/>
              </a:rPr>
              <a:t>www.velo-initiative.ch</a:t>
            </a:r>
            <a:endParaRPr lang="en-GB" sz="4400" dirty="0" smtClean="0">
              <a:effectLst/>
            </a:endParaRPr>
          </a:p>
        </p:txBody>
      </p:sp>
      <p:sp>
        <p:nvSpPr>
          <p:cNvPr id="5" name="Inhaltsplatzhalter 4"/>
          <p:cNvSpPr>
            <a:spLocks noGrp="1"/>
          </p:cNvSpPr>
          <p:nvPr>
            <p:ph idx="1"/>
          </p:nvPr>
        </p:nvSpPr>
        <p:spPr>
          <a:xfrm>
            <a:off x="467544" y="1600200"/>
            <a:ext cx="4968552" cy="4781128"/>
          </a:xfrm>
        </p:spPr>
        <p:txBody>
          <a:bodyPr>
            <a:normAutofit/>
          </a:bodyPr>
          <a:lstStyle/>
          <a:p>
            <a:pPr rtl="0" eaLnBrk="1" latinLnBrk="0" hangingPunct="1"/>
            <a:r>
              <a:rPr lang="en-GB" sz="2800" kern="1200" noProof="0" dirty="0" smtClean="0">
                <a:solidFill>
                  <a:schemeClr val="tx1"/>
                </a:solidFill>
                <a:effectLst/>
              </a:rPr>
              <a:t>National initiative of</a:t>
            </a:r>
            <a:r>
              <a:rPr lang="en-GB" sz="2800" kern="1200" baseline="0" noProof="0" dirty="0" smtClean="0">
                <a:solidFill>
                  <a:schemeClr val="tx1"/>
                </a:solidFill>
                <a:effectLst/>
              </a:rPr>
              <a:t> </a:t>
            </a:r>
            <a:r>
              <a:rPr lang="en-GB" sz="2800" kern="1200" noProof="0" dirty="0" smtClean="0">
                <a:solidFill>
                  <a:schemeClr val="tx1"/>
                </a:solidFill>
                <a:effectLst/>
              </a:rPr>
              <a:t>Pro </a:t>
            </a:r>
            <a:r>
              <a:rPr lang="en-GB" sz="2800" kern="1200" noProof="0" dirty="0" err="1" smtClean="0">
                <a:solidFill>
                  <a:schemeClr val="tx1"/>
                </a:solidFill>
                <a:effectLst/>
              </a:rPr>
              <a:t>Velo</a:t>
            </a:r>
            <a:endParaRPr lang="en-GB" sz="2800" noProof="0" dirty="0" smtClean="0">
              <a:effectLst/>
            </a:endParaRPr>
          </a:p>
          <a:p>
            <a:r>
              <a:rPr lang="en-GB" sz="2800" dirty="0"/>
              <a:t>Constitution </a:t>
            </a:r>
            <a:r>
              <a:rPr lang="en-GB" sz="2800" dirty="0" smtClean="0"/>
              <a:t>amendment:</a:t>
            </a:r>
            <a:br>
              <a:rPr lang="en-GB" sz="2800" dirty="0" smtClean="0"/>
            </a:br>
            <a:r>
              <a:rPr lang="en-GB" sz="2800" dirty="0" smtClean="0"/>
              <a:t>Bicycles </a:t>
            </a:r>
            <a:r>
              <a:rPr lang="en-GB" sz="2800" dirty="0"/>
              <a:t>equal to pedestrians</a:t>
            </a:r>
          </a:p>
          <a:p>
            <a:pPr rtl="0" eaLnBrk="1" latinLnBrk="0" hangingPunct="1"/>
            <a:r>
              <a:rPr lang="en-GB" sz="2800" b="0" i="0" kern="1200" dirty="0" smtClean="0">
                <a:solidFill>
                  <a:schemeClr val="tx1"/>
                </a:solidFill>
                <a:effectLst/>
              </a:rPr>
              <a:t>Counter-proposal</a:t>
            </a:r>
            <a:r>
              <a:rPr lang="en-GB" sz="2800" noProof="0" dirty="0" smtClean="0"/>
              <a:t>: “can” instead of “must”</a:t>
            </a:r>
          </a:p>
          <a:p>
            <a:pPr rtl="0" eaLnBrk="1" latinLnBrk="0" hangingPunct="1"/>
            <a:r>
              <a:rPr lang="en-GB" sz="2800" b="0" i="0" kern="1200" dirty="0" smtClean="0">
                <a:solidFill>
                  <a:schemeClr val="tx1"/>
                </a:solidFill>
                <a:effectLst/>
                <a:sym typeface="Wingdings" panose="05000000000000000000" pitchFamily="2" charset="2"/>
              </a:rPr>
              <a:t> No </a:t>
            </a:r>
            <a:r>
              <a:rPr lang="en-GB" sz="2800" b="0" i="0" kern="1200" dirty="0" smtClean="0">
                <a:solidFill>
                  <a:schemeClr val="tx1"/>
                </a:solidFill>
                <a:effectLst/>
              </a:rPr>
              <a:t>Plebiscite</a:t>
            </a:r>
            <a:endParaRPr lang="en-GB" sz="2800" kern="1200" noProof="0" dirty="0" smtClean="0">
              <a:solidFill>
                <a:schemeClr val="tx1"/>
              </a:solidFill>
              <a:effectLst/>
            </a:endParaRPr>
          </a:p>
          <a:p>
            <a:endParaRPr lang="en-GB" sz="2800" noProof="0" dirty="0"/>
          </a:p>
        </p:txBody>
      </p:sp>
    </p:spTree>
    <p:extLst>
      <p:ext uri="{BB962C8B-B14F-4D97-AF65-F5344CB8AC3E}">
        <p14:creationId xmlns:p14="http://schemas.microsoft.com/office/powerpoint/2010/main" val="420863254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Motoric</a:t>
            </a:r>
            <a:endParaRPr lang="en-GB" dirty="0"/>
          </a:p>
        </p:txBody>
      </p:sp>
      <p:pic>
        <p:nvPicPr>
          <p:cNvPr id="5" name="Inhaltsplatzhalter 4" descr="Bildschirmausschnitt"/>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457200" y="2453204"/>
            <a:ext cx="4038600" cy="2819955"/>
          </a:xfrm>
        </p:spPr>
      </p:pic>
      <p:sp>
        <p:nvSpPr>
          <p:cNvPr id="4" name="Inhaltsplatzhalter 3"/>
          <p:cNvSpPr>
            <a:spLocks noGrp="1"/>
          </p:cNvSpPr>
          <p:nvPr>
            <p:ph sz="half" idx="2"/>
          </p:nvPr>
        </p:nvSpPr>
        <p:spPr/>
        <p:txBody>
          <a:bodyPr anchor="ctr">
            <a:normAutofit/>
          </a:bodyPr>
          <a:lstStyle/>
          <a:p>
            <a:r>
              <a:rPr lang="en-GB" dirty="0" smtClean="0"/>
              <a:t>Just want to move</a:t>
            </a:r>
          </a:p>
          <a:p>
            <a:r>
              <a:rPr lang="en-GB" dirty="0" smtClean="0"/>
              <a:t>spontaneous </a:t>
            </a:r>
          </a:p>
          <a:p>
            <a:r>
              <a:rPr lang="en-GB" dirty="0" smtClean="0"/>
              <a:t>Problems with parallel movements</a:t>
            </a:r>
            <a:endParaRPr lang="en-GB" dirty="0"/>
          </a:p>
        </p:txBody>
      </p:sp>
    </p:spTree>
    <p:extLst>
      <p:ext uri="{BB962C8B-B14F-4D97-AF65-F5344CB8AC3E}">
        <p14:creationId xmlns:p14="http://schemas.microsoft.com/office/powerpoint/2010/main" val="290480000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Emotional</a:t>
            </a:r>
            <a:endParaRPr lang="en-GB" dirty="0"/>
          </a:p>
        </p:txBody>
      </p:sp>
      <p:pic>
        <p:nvPicPr>
          <p:cNvPr id="5" name="Inhaltsplatzhalter 4" descr="Bildschirmausschnitt"/>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457200" y="2431477"/>
            <a:ext cx="4038600" cy="2863408"/>
          </a:xfrm>
        </p:spPr>
      </p:pic>
      <p:sp>
        <p:nvSpPr>
          <p:cNvPr id="4" name="Inhaltsplatzhalter 3"/>
          <p:cNvSpPr>
            <a:spLocks noGrp="1"/>
          </p:cNvSpPr>
          <p:nvPr>
            <p:ph sz="half" idx="2"/>
          </p:nvPr>
        </p:nvSpPr>
        <p:spPr/>
        <p:txBody>
          <a:bodyPr anchor="ctr"/>
          <a:lstStyle/>
          <a:p>
            <a:r>
              <a:rPr lang="en-GB" dirty="0" smtClean="0"/>
              <a:t>Very</a:t>
            </a:r>
            <a:r>
              <a:rPr lang="en-GB" baseline="0" dirty="0" smtClean="0"/>
              <a:t> </a:t>
            </a:r>
            <a:r>
              <a:rPr lang="en-GB" dirty="0" smtClean="0"/>
              <a:t>emotional</a:t>
            </a:r>
          </a:p>
          <a:p>
            <a:r>
              <a:rPr lang="en-GB" dirty="0" smtClean="0"/>
              <a:t>Easily distracted</a:t>
            </a:r>
          </a:p>
          <a:p>
            <a:r>
              <a:rPr lang="en-GB" dirty="0" smtClean="0"/>
              <a:t>Wrong reaction in difficult</a:t>
            </a:r>
            <a:r>
              <a:rPr lang="en-GB" baseline="0" dirty="0" smtClean="0"/>
              <a:t> situations</a:t>
            </a:r>
          </a:p>
          <a:p>
            <a:r>
              <a:rPr lang="de-DE" baseline="0" dirty="0" smtClean="0"/>
              <a:t>Forget </a:t>
            </a:r>
            <a:r>
              <a:rPr lang="de-DE" baseline="0" dirty="0" err="1" smtClean="0"/>
              <a:t>reality</a:t>
            </a:r>
            <a:endParaRPr lang="en-GB" dirty="0"/>
          </a:p>
        </p:txBody>
      </p:sp>
    </p:spTree>
    <p:extLst>
      <p:ext uri="{BB962C8B-B14F-4D97-AF65-F5344CB8AC3E}">
        <p14:creationId xmlns:p14="http://schemas.microsoft.com/office/powerpoint/2010/main" val="428344061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Intellectual</a:t>
            </a:r>
            <a:endParaRPr lang="en-GB" dirty="0"/>
          </a:p>
        </p:txBody>
      </p:sp>
      <p:pic>
        <p:nvPicPr>
          <p:cNvPr id="5" name="Inhaltsplatzhalter 4" descr="Bildschirmausschnitt"/>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774844" y="1600200"/>
            <a:ext cx="3403311" cy="4525963"/>
          </a:xfrm>
        </p:spPr>
      </p:pic>
      <p:sp>
        <p:nvSpPr>
          <p:cNvPr id="4" name="Inhaltsplatzhalter 3"/>
          <p:cNvSpPr>
            <a:spLocks noGrp="1"/>
          </p:cNvSpPr>
          <p:nvPr>
            <p:ph sz="half" idx="2"/>
          </p:nvPr>
        </p:nvSpPr>
        <p:spPr/>
        <p:txBody>
          <a:bodyPr>
            <a:normAutofit/>
          </a:bodyPr>
          <a:lstStyle/>
          <a:p>
            <a:r>
              <a:rPr lang="en-GB" dirty="0" smtClean="0"/>
              <a:t>Learning</a:t>
            </a:r>
            <a:r>
              <a:rPr lang="en-GB" baseline="0" dirty="0" smtClean="0"/>
              <a:t> by doing</a:t>
            </a:r>
          </a:p>
          <a:p>
            <a:r>
              <a:rPr lang="en-GB" dirty="0"/>
              <a:t>Learning by </a:t>
            </a:r>
            <a:r>
              <a:rPr lang="en-GB" dirty="0" smtClean="0"/>
              <a:t>playing</a:t>
            </a:r>
          </a:p>
          <a:p>
            <a:r>
              <a:rPr lang="en-GB" dirty="0" smtClean="0"/>
              <a:t>Can remember well</a:t>
            </a:r>
          </a:p>
          <a:p>
            <a:r>
              <a:rPr lang="de-DE" dirty="0" smtClean="0"/>
              <a:t>Need time </a:t>
            </a:r>
            <a:r>
              <a:rPr lang="de-DE" dirty="0" err="1" smtClean="0"/>
              <a:t>for</a:t>
            </a:r>
            <a:r>
              <a:rPr lang="de-DE" dirty="0" smtClean="0"/>
              <a:t> </a:t>
            </a:r>
            <a:r>
              <a:rPr lang="en-GB" dirty="0" smtClean="0"/>
              <a:t>learning</a:t>
            </a:r>
            <a:r>
              <a:rPr lang="en-GB" baseline="0" dirty="0" smtClean="0"/>
              <a:t> </a:t>
            </a:r>
            <a:endParaRPr lang="en-GB" dirty="0"/>
          </a:p>
        </p:txBody>
      </p:sp>
    </p:spTree>
    <p:extLst>
      <p:ext uri="{BB962C8B-B14F-4D97-AF65-F5344CB8AC3E}">
        <p14:creationId xmlns:p14="http://schemas.microsoft.com/office/powerpoint/2010/main" val="106075560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Role Model</a:t>
            </a:r>
            <a:endParaRPr lang="en-GB" dirty="0"/>
          </a:p>
        </p:txBody>
      </p:sp>
      <p:pic>
        <p:nvPicPr>
          <p:cNvPr id="4" name="Inhaltsplatzhalter 3" descr="Bildschirmausschnitt"/>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968582" y="1600200"/>
            <a:ext cx="3217948" cy="4525963"/>
          </a:xfrm>
        </p:spPr>
      </p:pic>
    </p:spTree>
    <p:extLst>
      <p:ext uri="{BB962C8B-B14F-4D97-AF65-F5344CB8AC3E}">
        <p14:creationId xmlns:p14="http://schemas.microsoft.com/office/powerpoint/2010/main" val="263256540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z="4400" kern="1200" dirty="0" smtClean="0">
                <a:solidFill>
                  <a:schemeClr val="bg1"/>
                </a:solidFill>
                <a:effectLst/>
                <a:latin typeface="+mj-lt"/>
                <a:ea typeface="+mj-ea"/>
                <a:cs typeface="+mj-cs"/>
              </a:rPr>
              <a:t>Games</a:t>
            </a:r>
            <a:endParaRPr lang="en-GB" dirty="0" smtClean="0"/>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560248" y="1600200"/>
            <a:ext cx="6034617" cy="4525963"/>
          </a:xfrm>
        </p:spPr>
      </p:pic>
    </p:spTree>
    <p:extLst>
      <p:ext uri="{BB962C8B-B14F-4D97-AF65-F5344CB8AC3E}">
        <p14:creationId xmlns:p14="http://schemas.microsoft.com/office/powerpoint/2010/main" val="372260494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Start and count the fingers</a:t>
            </a:r>
            <a:endParaRPr lang="en-GB" dirty="0"/>
          </a:p>
        </p:txBody>
      </p:sp>
      <p:pic>
        <p:nvPicPr>
          <p:cNvPr id="4" name="Inhaltsplatzhalter 3" descr="Bildschirmausschnitt"/>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457200" y="2551883"/>
            <a:ext cx="4038600" cy="2622597"/>
          </a:xfrm>
        </p:spPr>
      </p:pic>
      <p:pic>
        <p:nvPicPr>
          <p:cNvPr id="6" name="Inhaltsplatzhalter 5" descr="Bildschirmausschnitt"/>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4648200" y="2554854"/>
            <a:ext cx="4038600" cy="2616654"/>
          </a:xfrm>
        </p:spPr>
      </p:pic>
    </p:spTree>
    <p:extLst>
      <p:ext uri="{BB962C8B-B14F-4D97-AF65-F5344CB8AC3E}">
        <p14:creationId xmlns:p14="http://schemas.microsoft.com/office/powerpoint/2010/main" val="319507185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Who</a:t>
            </a:r>
            <a:r>
              <a:rPr lang="de-DE" baseline="0" dirty="0" smtClean="0"/>
              <a:t> </a:t>
            </a:r>
            <a:r>
              <a:rPr lang="de-DE" baseline="0" dirty="0" err="1" smtClean="0"/>
              <a:t>stops</a:t>
            </a:r>
            <a:r>
              <a:rPr lang="de-DE" baseline="0" dirty="0" smtClean="0"/>
              <a:t> </a:t>
            </a:r>
            <a:r>
              <a:rPr lang="de-DE" baseline="0" dirty="0" err="1" smtClean="0"/>
              <a:t>closest</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line</a:t>
            </a:r>
            <a:r>
              <a:rPr lang="de-DE" baseline="0" dirty="0" smtClean="0"/>
              <a:t>?</a:t>
            </a:r>
            <a:br>
              <a:rPr lang="de-DE" baseline="0" dirty="0" smtClean="0"/>
            </a:br>
            <a:r>
              <a:rPr lang="en-GB" baseline="0" dirty="0" smtClean="0"/>
              <a:t>Who arrives last at the line?</a:t>
            </a:r>
          </a:p>
        </p:txBody>
      </p:sp>
      <p:pic>
        <p:nvPicPr>
          <p:cNvPr id="6" name="Inhaltsplatzhalter 5" descr="Bildschirmausschnitt"/>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457200" y="2279270"/>
            <a:ext cx="4038600" cy="3167823"/>
          </a:xfrm>
        </p:spPr>
      </p:pic>
      <p:pic>
        <p:nvPicPr>
          <p:cNvPr id="7" name="Inhaltsplatzhalter 6" descr="Bildschirmausschnitt"/>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4648200" y="1959694"/>
            <a:ext cx="4038600" cy="3806974"/>
          </a:xfrm>
        </p:spPr>
      </p:pic>
      <p:sp>
        <p:nvSpPr>
          <p:cNvPr id="3" name="Textplatzhalter 2"/>
          <p:cNvSpPr>
            <a:spLocks noGrp="1"/>
          </p:cNvSpPr>
          <p:nvPr>
            <p:ph type="body" idx="4294967295"/>
          </p:nvPr>
        </p:nvSpPr>
        <p:spPr/>
        <p:txBody>
          <a:bodyPr/>
          <a:lstStyle/>
          <a:p>
            <a:endParaRPr lang="en-GB"/>
          </a:p>
        </p:txBody>
      </p:sp>
    </p:spTree>
    <p:extLst>
      <p:ext uri="{BB962C8B-B14F-4D97-AF65-F5344CB8AC3E}">
        <p14:creationId xmlns:p14="http://schemas.microsoft.com/office/powerpoint/2010/main" val="112037172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Slalom</a:t>
            </a:r>
            <a:endParaRPr lang="en-GB" dirty="0"/>
          </a:p>
        </p:txBody>
      </p:sp>
      <p:pic>
        <p:nvPicPr>
          <p:cNvPr id="6" name="Inhaltsplatzhalter 5" descr="Bildschirmausschnitt"/>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457200" y="2074946"/>
            <a:ext cx="4038600" cy="3576471"/>
          </a:xfrm>
        </p:spPr>
      </p:pic>
      <p:pic>
        <p:nvPicPr>
          <p:cNvPr id="7" name="Inhaltsplatzhalter 6" descr="Bildschirmausschnitt"/>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5039423" y="1600200"/>
            <a:ext cx="3256154" cy="4525963"/>
          </a:xfrm>
        </p:spPr>
      </p:pic>
    </p:spTree>
    <p:extLst>
      <p:ext uri="{BB962C8B-B14F-4D97-AF65-F5344CB8AC3E}">
        <p14:creationId xmlns:p14="http://schemas.microsoft.com/office/powerpoint/2010/main" val="15821397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Slalom Praxis</a:t>
            </a:r>
            <a:endParaRPr lang="en-GB" dirty="0"/>
          </a:p>
        </p:txBody>
      </p:sp>
      <p:pic>
        <p:nvPicPr>
          <p:cNvPr id="6" name="Inhaltsplatzhalt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95087" y="1772816"/>
            <a:ext cx="6874551" cy="4248472"/>
          </a:xfrm>
        </p:spPr>
      </p:pic>
    </p:spTree>
    <p:extLst>
      <p:ext uri="{BB962C8B-B14F-4D97-AF65-F5344CB8AC3E}">
        <p14:creationId xmlns:p14="http://schemas.microsoft.com/office/powerpoint/2010/main" val="19701753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Questions?</a:t>
            </a:r>
            <a:endParaRPr lang="en-GB" dirty="0"/>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23960" t="5593" r="23960" b="7706"/>
          <a:stretch/>
        </p:blipFill>
        <p:spPr>
          <a:xfrm>
            <a:off x="2663788" y="1556792"/>
            <a:ext cx="3816424" cy="5047529"/>
          </a:xfrm>
          <a:prstGeom prst="rect">
            <a:avLst/>
          </a:prstGeom>
        </p:spPr>
      </p:pic>
    </p:spTree>
    <p:extLst>
      <p:ext uri="{BB962C8B-B14F-4D97-AF65-F5344CB8AC3E}">
        <p14:creationId xmlns:p14="http://schemas.microsoft.com/office/powerpoint/2010/main" val="43024578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Velafrica</a:t>
            </a:r>
            <a:endParaRPr lang="en-GB" dirty="0"/>
          </a:p>
        </p:txBody>
      </p:sp>
      <p:sp>
        <p:nvSpPr>
          <p:cNvPr id="3" name="Inhaltsplatzhalter 2"/>
          <p:cNvSpPr>
            <a:spLocks noGrp="1"/>
          </p:cNvSpPr>
          <p:nvPr>
            <p:ph sz="half" idx="1"/>
          </p:nvPr>
        </p:nvSpPr>
        <p:spPr/>
        <p:txBody>
          <a:bodyPr/>
          <a:lstStyle/>
          <a:p>
            <a:r>
              <a:rPr lang="de-DE" sz="3200" kern="1200" dirty="0" err="1" smtClean="0">
                <a:solidFill>
                  <a:schemeClr val="tx1"/>
                </a:solidFill>
                <a:effectLst/>
                <a:latin typeface="+mn-lt"/>
                <a:ea typeface="+mn-ea"/>
                <a:cs typeface="+mn-cs"/>
              </a:rPr>
              <a:t>Collect</a:t>
            </a:r>
            <a:endParaRPr lang="en-GB" sz="3200" kern="1200" dirty="0" smtClean="0">
              <a:solidFill>
                <a:schemeClr val="tx1"/>
              </a:solidFill>
              <a:effectLst/>
              <a:latin typeface="+mn-lt"/>
              <a:ea typeface="+mn-ea"/>
              <a:cs typeface="+mn-cs"/>
            </a:endParaRPr>
          </a:p>
          <a:p>
            <a:r>
              <a:rPr lang="de-DE" sz="3200" kern="1200" dirty="0" smtClean="0">
                <a:solidFill>
                  <a:schemeClr val="tx1"/>
                </a:solidFill>
                <a:effectLst/>
                <a:latin typeface="+mn-lt"/>
                <a:ea typeface="+mn-ea"/>
                <a:cs typeface="+mn-cs"/>
              </a:rPr>
              <a:t>Recycle</a:t>
            </a:r>
            <a:endParaRPr lang="en-GB" sz="3200" kern="1200" dirty="0" smtClean="0">
              <a:solidFill>
                <a:schemeClr val="tx1"/>
              </a:solidFill>
              <a:effectLst/>
              <a:latin typeface="+mn-lt"/>
              <a:ea typeface="+mn-ea"/>
              <a:cs typeface="+mn-cs"/>
            </a:endParaRPr>
          </a:p>
          <a:p>
            <a:r>
              <a:rPr lang="de-DE" sz="3200" kern="1200" dirty="0" smtClean="0">
                <a:solidFill>
                  <a:schemeClr val="tx1"/>
                </a:solidFill>
                <a:effectLst/>
                <a:latin typeface="+mn-lt"/>
                <a:ea typeface="+mn-ea"/>
                <a:cs typeface="+mn-cs"/>
              </a:rPr>
              <a:t>Export</a:t>
            </a:r>
            <a:endParaRPr lang="en-GB" sz="3200" kern="1200" dirty="0" smtClean="0">
              <a:solidFill>
                <a:schemeClr val="tx1"/>
              </a:solidFill>
              <a:effectLst/>
              <a:latin typeface="+mn-lt"/>
              <a:ea typeface="+mn-ea"/>
              <a:cs typeface="+mn-cs"/>
            </a:endParaRPr>
          </a:p>
          <a:p>
            <a:endParaRPr lang="en-GB" dirty="0"/>
          </a:p>
        </p:txBody>
      </p:sp>
      <p:sp>
        <p:nvSpPr>
          <p:cNvPr id="4" name="Inhaltsplatzhalter 3"/>
          <p:cNvSpPr>
            <a:spLocks noGrp="1"/>
          </p:cNvSpPr>
          <p:nvPr>
            <p:ph sz="half" idx="2"/>
          </p:nvPr>
        </p:nvSpPr>
        <p:spPr/>
        <p:txBody>
          <a:bodyPr/>
          <a:lstStyle/>
          <a:p>
            <a:r>
              <a:rPr lang="de-DE" dirty="0" err="1"/>
              <a:t>Mobilise</a:t>
            </a:r>
            <a:endParaRPr lang="en-GB" dirty="0"/>
          </a:p>
          <a:p>
            <a:r>
              <a:rPr lang="de-DE" dirty="0" err="1"/>
              <a:t>Integrate</a:t>
            </a:r>
            <a:endParaRPr lang="en-GB" dirty="0"/>
          </a:p>
          <a:p>
            <a:endParaRPr lang="en-GB" dirty="0"/>
          </a:p>
        </p:txBody>
      </p:sp>
      <p:pic>
        <p:nvPicPr>
          <p:cNvPr id="1026" name="Picture 2" descr="http://velafrica.ch/media/archive2/header/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446388"/>
            <a:ext cx="8208912" cy="2667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52177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Pop Quiz</a:t>
            </a:r>
            <a:endParaRPr lang="en-GB" dirty="0"/>
          </a:p>
        </p:txBody>
      </p:sp>
      <p:pic>
        <p:nvPicPr>
          <p:cNvPr id="9" name="Inhaltsplatzhalt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59633" y="1484784"/>
            <a:ext cx="6192688" cy="4807987"/>
          </a:xfrm>
        </p:spPr>
      </p:pic>
    </p:spTree>
    <p:extLst>
      <p:ext uri="{BB962C8B-B14F-4D97-AF65-F5344CB8AC3E}">
        <p14:creationId xmlns:p14="http://schemas.microsoft.com/office/powerpoint/2010/main" val="359228869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smtClean="0"/>
              <a:t>Links: braeuer.ch/download/cycling.pptx</a:t>
            </a:r>
            <a:endParaRPr lang="en-GB" dirty="0"/>
          </a:p>
        </p:txBody>
      </p:sp>
      <p:sp>
        <p:nvSpPr>
          <p:cNvPr id="3" name="Inhaltsplatzhalter 2"/>
          <p:cNvSpPr>
            <a:spLocks noGrp="1"/>
          </p:cNvSpPr>
          <p:nvPr>
            <p:ph sz="half" idx="1"/>
          </p:nvPr>
        </p:nvSpPr>
        <p:spPr>
          <a:xfrm>
            <a:off x="457200" y="1600200"/>
            <a:ext cx="8219256" cy="4525963"/>
          </a:xfrm>
        </p:spPr>
        <p:txBody>
          <a:bodyPr>
            <a:normAutofit lnSpcReduction="10000"/>
          </a:bodyPr>
          <a:lstStyle/>
          <a:p>
            <a:r>
              <a:rPr lang="de-DE" sz="2000" dirty="0" smtClean="0">
                <a:solidFill>
                  <a:srgbClr val="000000"/>
                </a:solidFill>
                <a:hlinkClick r:id="rId3"/>
              </a:rPr>
              <a:t>http://velafrica.ch/en/</a:t>
            </a:r>
          </a:p>
          <a:p>
            <a:r>
              <a:rPr lang="de-DE" sz="2000" dirty="0" smtClean="0">
                <a:solidFill>
                  <a:srgbClr val="000000"/>
                </a:solidFill>
                <a:hlinkClick r:id="rId3"/>
              </a:rPr>
              <a:t>http</a:t>
            </a:r>
            <a:r>
              <a:rPr lang="de-DE" sz="2000" dirty="0">
                <a:solidFill>
                  <a:srgbClr val="000000"/>
                </a:solidFill>
                <a:hlinkClick r:id="rId3"/>
              </a:rPr>
              <a:t>://www.provelozug.ch/agenda</a:t>
            </a:r>
            <a:r>
              <a:rPr lang="de-DE" sz="2000" dirty="0" smtClean="0">
                <a:solidFill>
                  <a:srgbClr val="000000"/>
                </a:solidFill>
                <a:hlinkClick r:id="rId3"/>
              </a:rPr>
              <a:t>/</a:t>
            </a:r>
            <a:endParaRPr lang="de-DE" sz="2000" dirty="0" smtClean="0">
              <a:solidFill>
                <a:srgbClr val="000000"/>
              </a:solidFill>
            </a:endParaRPr>
          </a:p>
          <a:p>
            <a:pPr marR="0" fontAlgn="auto">
              <a:lnSpc>
                <a:spcPct val="100000"/>
              </a:lnSpc>
              <a:spcAft>
                <a:spcPts val="0"/>
              </a:spcAft>
              <a:buClrTx/>
              <a:buSzTx/>
              <a:tabLst/>
              <a:defRPr/>
            </a:pPr>
            <a:r>
              <a:rPr lang="en-GB" sz="2000" dirty="0">
                <a:solidFill>
                  <a:srgbClr val="000000"/>
                </a:solidFill>
                <a:hlinkClick r:id="rId4"/>
              </a:rPr>
              <a:t>http://www.velo-initiative.ch</a:t>
            </a:r>
            <a:endParaRPr lang="en-GB" sz="2000" dirty="0">
              <a:solidFill>
                <a:srgbClr val="000000"/>
              </a:solidFill>
            </a:endParaRPr>
          </a:p>
          <a:p>
            <a:r>
              <a:rPr lang="en-GB" sz="2000" dirty="0" smtClean="0">
                <a:solidFill>
                  <a:srgbClr val="000000"/>
                </a:solidFill>
                <a:hlinkClick r:id="rId5"/>
              </a:rPr>
              <a:t>https</a:t>
            </a:r>
            <a:r>
              <a:rPr lang="en-GB" sz="2000" dirty="0">
                <a:solidFill>
                  <a:srgbClr val="000000"/>
                </a:solidFill>
                <a:hlinkClick r:id="rId5"/>
              </a:rPr>
              <a:t>://madevisible.swiss</a:t>
            </a:r>
            <a:r>
              <a:rPr lang="en-GB" sz="2000" dirty="0" smtClean="0">
                <a:solidFill>
                  <a:srgbClr val="000000"/>
                </a:solidFill>
                <a:hlinkClick r:id="rId5"/>
              </a:rPr>
              <a:t>/</a:t>
            </a:r>
            <a:endParaRPr lang="en-GB" sz="2000" dirty="0" smtClean="0">
              <a:solidFill>
                <a:srgbClr val="000000"/>
              </a:solidFill>
            </a:endParaRPr>
          </a:p>
          <a:p>
            <a:r>
              <a:rPr lang="en-GB" sz="2000" dirty="0">
                <a:solidFill>
                  <a:srgbClr val="000000"/>
                </a:solidFill>
                <a:hlinkClick r:id="rId6"/>
              </a:rPr>
              <a:t>https://www.watson.ch/Schweiz/Best%20of%20watson/312667209-4-Situationen--die-zeigen--</a:t>
            </a:r>
            <a:r>
              <a:rPr lang="en-GB" sz="2000" dirty="0" smtClean="0">
                <a:solidFill>
                  <a:srgbClr val="000000"/>
                </a:solidFill>
                <a:hlinkClick r:id="rId6"/>
              </a:rPr>
              <a:t>warum-du-mit-dem-Velo-in-der-Mitte-fahren-solltest</a:t>
            </a:r>
            <a:endParaRPr lang="en-GB" sz="2000" dirty="0" smtClean="0">
              <a:solidFill>
                <a:srgbClr val="000000"/>
              </a:solidFill>
            </a:endParaRPr>
          </a:p>
          <a:p>
            <a:r>
              <a:rPr lang="en-GB" sz="2000" dirty="0">
                <a:hlinkClick r:id="rId7"/>
              </a:rPr>
              <a:t>https://</a:t>
            </a:r>
            <a:r>
              <a:rPr lang="en-GB" sz="2000" dirty="0" smtClean="0">
                <a:hlinkClick r:id="rId7"/>
              </a:rPr>
              <a:t>www.scientificamerican.com/article/strange-but-true-helmets-attract-cars-to-cyclists/</a:t>
            </a:r>
            <a:endParaRPr lang="en-GB" sz="2000" dirty="0" smtClean="0"/>
          </a:p>
          <a:p>
            <a:r>
              <a:rPr lang="en-GB" sz="2000" dirty="0" smtClean="0">
                <a:solidFill>
                  <a:srgbClr val="000000"/>
                </a:solidFill>
                <a:hlinkClick r:id="rId8"/>
              </a:rPr>
              <a:t>https://www.1m50.ch/</a:t>
            </a:r>
            <a:endParaRPr lang="en-GB" sz="2000" dirty="0" smtClean="0">
              <a:solidFill>
                <a:srgbClr val="000000"/>
              </a:solidFill>
            </a:endParaRPr>
          </a:p>
          <a:p>
            <a:pPr>
              <a:defRPr/>
            </a:pPr>
            <a:r>
              <a:rPr lang="en-GB" sz="2000" dirty="0" smtClean="0">
                <a:solidFill>
                  <a:srgbClr val="000000"/>
                </a:solidFill>
                <a:hlinkClick r:id="rId9"/>
              </a:rPr>
              <a:t>https://www.theguardian.com/environment/bike-blog</a:t>
            </a:r>
          </a:p>
          <a:p>
            <a:pPr>
              <a:defRPr/>
            </a:pPr>
            <a:r>
              <a:rPr lang="en-GB" sz="2000" dirty="0" smtClean="0">
                <a:solidFill>
                  <a:srgbClr val="000000"/>
                </a:solidFill>
                <a:hlinkClick r:id="rId9"/>
              </a:rPr>
              <a:t>https://play.google.com/store/search?q=bike%20repair&amp;c=apps</a:t>
            </a:r>
          </a:p>
          <a:p>
            <a:pPr>
              <a:defRPr/>
            </a:pPr>
            <a:r>
              <a:rPr lang="en-GB" sz="2000" dirty="0" smtClean="0">
                <a:solidFill>
                  <a:srgbClr val="000000"/>
                </a:solidFill>
                <a:hlinkClick r:id="rId9"/>
              </a:rPr>
              <a:t>www.slowup.ch</a:t>
            </a:r>
            <a:r>
              <a:rPr lang="en-GB" sz="2000" dirty="0" smtClean="0">
                <a:solidFill>
                  <a:srgbClr val="000000"/>
                </a:solidFill>
              </a:rPr>
              <a:t> : 23. September </a:t>
            </a:r>
            <a:r>
              <a:rPr lang="en-GB" sz="2000" dirty="0" err="1" smtClean="0">
                <a:solidFill>
                  <a:srgbClr val="000000"/>
                </a:solidFill>
              </a:rPr>
              <a:t>Zürichsee</a:t>
            </a:r>
            <a:endParaRPr lang="en-GB" sz="2000" dirty="0" smtClean="0">
              <a:solidFill>
                <a:srgbClr val="000000"/>
              </a:solidFill>
            </a:endParaRPr>
          </a:p>
          <a:p>
            <a:endParaRPr lang="en-GB" dirty="0" smtClean="0">
              <a:solidFill>
                <a:srgbClr val="000000"/>
              </a:solidFill>
            </a:endParaRPr>
          </a:p>
          <a:p>
            <a:pPr marL="0" indent="0">
              <a:buNone/>
            </a:pPr>
            <a:endParaRPr lang="en-GB" dirty="0" smtClean="0">
              <a:solidFill>
                <a:srgbClr val="000000"/>
              </a:solidFill>
            </a:endParaRPr>
          </a:p>
        </p:txBody>
      </p:sp>
      <p:pic>
        <p:nvPicPr>
          <p:cNvPr id="6" name="Inhaltsplatzhalter 3"/>
          <p:cNvPicPr>
            <a:picLocks noChangeAspect="1"/>
          </p:cNvPicPr>
          <p:nvPr/>
        </p:nvPicPr>
        <p:blipFill>
          <a:blip r:embed="rId10"/>
          <a:srcRect l="5384" r="5384"/>
          <a:stretch>
            <a:fillRect/>
          </a:stretch>
        </p:blipFill>
        <p:spPr>
          <a:xfrm>
            <a:off x="7098684" y="5439962"/>
            <a:ext cx="1228076" cy="1376276"/>
          </a:xfrm>
          <a:prstGeom prst="rect">
            <a:avLst/>
          </a:prstGeom>
        </p:spPr>
      </p:pic>
      <p:pic>
        <p:nvPicPr>
          <p:cNvPr id="7" name="Bild 4"/>
          <p:cNvPicPr>
            <a:picLocks noChangeAspect="1"/>
          </p:cNvPicPr>
          <p:nvPr/>
        </p:nvPicPr>
        <p:blipFill>
          <a:blip r:embed="rId11"/>
          <a:stretch>
            <a:fillRect/>
          </a:stretch>
        </p:blipFill>
        <p:spPr>
          <a:xfrm>
            <a:off x="5040560" y="5624556"/>
            <a:ext cx="1763688" cy="1119675"/>
          </a:xfrm>
          <a:prstGeom prst="rect">
            <a:avLst/>
          </a:prstGeom>
        </p:spPr>
      </p:pic>
      <p:sp>
        <p:nvSpPr>
          <p:cNvPr id="8" name="Inhaltsplatzhalter 7"/>
          <p:cNvSpPr>
            <a:spLocks noGrp="1"/>
          </p:cNvSpPr>
          <p:nvPr>
            <p:ph sz="half" idx="2"/>
          </p:nvPr>
        </p:nvSpPr>
        <p:spPr/>
        <p:txBody>
          <a:bodyPr>
            <a:normAutofit lnSpcReduction="10000"/>
          </a:bodyPr>
          <a:lstStyle/>
          <a:p>
            <a:endParaRPr lang="en-GB" dirty="0"/>
          </a:p>
        </p:txBody>
      </p:sp>
    </p:spTree>
    <p:extLst>
      <p:ext uri="{BB962C8B-B14F-4D97-AF65-F5344CB8AC3E}">
        <p14:creationId xmlns:p14="http://schemas.microsoft.com/office/powerpoint/2010/main" val="197096050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Bike Rentals	</a:t>
            </a:r>
            <a:endParaRPr lang="en-GB" dirty="0"/>
          </a:p>
        </p:txBody>
      </p:sp>
      <p:sp>
        <p:nvSpPr>
          <p:cNvPr id="3" name="Inhaltsplatzhalter 2"/>
          <p:cNvSpPr>
            <a:spLocks noGrp="1"/>
          </p:cNvSpPr>
          <p:nvPr>
            <p:ph idx="1"/>
          </p:nvPr>
        </p:nvSpPr>
        <p:spPr/>
        <p:txBody>
          <a:bodyPr>
            <a:normAutofit fontScale="77500" lnSpcReduction="20000"/>
          </a:bodyPr>
          <a:lstStyle/>
          <a:p>
            <a:r>
              <a:rPr lang="de-DE" dirty="0" err="1" smtClean="0"/>
              <a:t>Switzerland</a:t>
            </a:r>
            <a:r>
              <a:rPr lang="de-DE" baseline="0" dirty="0" smtClean="0"/>
              <a:t> </a:t>
            </a:r>
          </a:p>
          <a:p>
            <a:pPr lvl="1"/>
            <a:r>
              <a:rPr lang="de-DE" baseline="0" dirty="0" smtClean="0">
                <a:hlinkClick r:id="rId2"/>
              </a:rPr>
              <a:t>https://www.sbb.ch/de/bahnhof-services/auto-velo-zug/mietvelo-hauptsaison.html</a:t>
            </a:r>
            <a:endParaRPr lang="de-DE" baseline="0" dirty="0" smtClean="0"/>
          </a:p>
          <a:p>
            <a:r>
              <a:rPr lang="de-DE" dirty="0" smtClean="0"/>
              <a:t>Zug</a:t>
            </a:r>
          </a:p>
          <a:p>
            <a:pPr lvl="1"/>
            <a:r>
              <a:rPr lang="de-DE" dirty="0" smtClean="0">
                <a:hlinkClick r:id="rId3"/>
              </a:rPr>
              <a:t>https://</a:t>
            </a:r>
            <a:r>
              <a:rPr lang="de-DE" dirty="0" smtClean="0">
                <a:hlinkClick r:id="rId3"/>
              </a:rPr>
              <a:t>www.zug-tourismus.ch/en/activities/recreation/bike-rental</a:t>
            </a:r>
            <a:endParaRPr lang="de-DE" dirty="0" smtClean="0"/>
          </a:p>
          <a:p>
            <a:pPr lvl="1"/>
            <a:r>
              <a:rPr lang="de-DE" dirty="0">
                <a:hlinkClick r:id="rId4"/>
              </a:rPr>
              <a:t>https://www.parkhotel.ch/rent-a-bike</a:t>
            </a:r>
            <a:r>
              <a:rPr lang="de-DE" dirty="0" smtClean="0">
                <a:hlinkClick r:id="rId4"/>
              </a:rPr>
              <a:t>/</a:t>
            </a:r>
            <a:endParaRPr lang="de-DE" dirty="0" smtClean="0"/>
          </a:p>
          <a:p>
            <a:pPr lvl="0"/>
            <a:r>
              <a:rPr lang="de-DE" dirty="0" smtClean="0"/>
              <a:t>Zürich</a:t>
            </a:r>
            <a:r>
              <a:rPr lang="de-DE" baseline="0" dirty="0" smtClean="0"/>
              <a:t> </a:t>
            </a:r>
            <a:endParaRPr lang="de-DE" baseline="0" dirty="0" smtClean="0"/>
          </a:p>
          <a:p>
            <a:pPr lvl="1"/>
            <a:r>
              <a:rPr lang="en-GB" dirty="0" smtClean="0">
                <a:hlinkClick r:id="rId5"/>
              </a:rPr>
              <a:t>https://www.stadt-zuerich.ch</a:t>
            </a:r>
            <a:r>
              <a:rPr lang="en-GB" dirty="0" smtClean="0">
                <a:hlinkClick r:id="rId5"/>
              </a:rPr>
              <a:t>/</a:t>
            </a:r>
            <a:br>
              <a:rPr lang="en-GB" dirty="0" smtClean="0">
                <a:hlinkClick r:id="rId5"/>
              </a:rPr>
            </a:br>
            <a:r>
              <a:rPr lang="en-GB" dirty="0" err="1" smtClean="0">
                <a:hlinkClick r:id="rId5"/>
              </a:rPr>
              <a:t>aoz</a:t>
            </a:r>
            <a:r>
              <a:rPr lang="en-GB" dirty="0" smtClean="0">
                <a:hlinkClick r:id="rId5"/>
              </a:rPr>
              <a:t>/de/index/shop/veloverleih.html</a:t>
            </a:r>
            <a:endParaRPr lang="en-GB" dirty="0" smtClean="0"/>
          </a:p>
          <a:p>
            <a:pPr lvl="1"/>
            <a:r>
              <a:rPr lang="en-GB" dirty="0" smtClean="0">
                <a:hlinkClick r:id="rId6"/>
              </a:rPr>
              <a:t>https://www.publibike.ch/de/publibike/</a:t>
            </a:r>
            <a:endParaRPr lang="en-GB" dirty="0" smtClean="0"/>
          </a:p>
          <a:p>
            <a:pPr lvl="1"/>
            <a:r>
              <a:rPr lang="en-GB" dirty="0" smtClean="0">
                <a:hlinkClick r:id="rId7"/>
              </a:rPr>
              <a:t>https://limebike.ch/</a:t>
            </a:r>
            <a:endParaRPr lang="en-GB" dirty="0" smtClean="0"/>
          </a:p>
          <a:p>
            <a:pPr lvl="1"/>
            <a:r>
              <a:rPr lang="en-GB" sz="2800" b="0" i="0" kern="1200" dirty="0" smtClean="0">
                <a:solidFill>
                  <a:schemeClr val="tx1"/>
                </a:solidFill>
                <a:effectLst/>
                <a:latin typeface="+mn-lt"/>
                <a:ea typeface="+mn-ea"/>
                <a:cs typeface="+mn-cs"/>
                <a:hlinkClick r:id="rId8"/>
              </a:rPr>
              <a:t>https://www.o.bike/ch/</a:t>
            </a:r>
            <a:endParaRPr lang="en-GB" sz="2800" b="0" i="0" kern="1200" dirty="0" smtClean="0">
              <a:solidFill>
                <a:schemeClr val="tx1"/>
              </a:solidFill>
              <a:effectLst/>
              <a:latin typeface="+mn-lt"/>
              <a:ea typeface="+mn-ea"/>
              <a:cs typeface="+mn-cs"/>
            </a:endParaRPr>
          </a:p>
          <a:p>
            <a:endParaRPr lang="en-GB" dirty="0"/>
          </a:p>
        </p:txBody>
      </p:sp>
      <p:pic>
        <p:nvPicPr>
          <p:cNvPr id="1026" name="Picture 2" descr="Bildergebnis fÃ¼r bike rental zu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2515"/>
          <a:stretch/>
        </p:blipFill>
        <p:spPr bwMode="auto">
          <a:xfrm>
            <a:off x="6012160" y="3510844"/>
            <a:ext cx="3131840" cy="334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34126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Maps</a:t>
            </a:r>
            <a:endParaRPr lang="en-GB" dirty="0"/>
          </a:p>
        </p:txBody>
      </p:sp>
      <p:sp>
        <p:nvSpPr>
          <p:cNvPr id="3" name="Inhaltsplatzhalter 2"/>
          <p:cNvSpPr>
            <a:spLocks noGrp="1"/>
          </p:cNvSpPr>
          <p:nvPr>
            <p:ph sz="half" idx="1"/>
          </p:nvPr>
        </p:nvSpPr>
        <p:spPr/>
        <p:txBody>
          <a:bodyPr/>
          <a:lstStyle/>
          <a:p>
            <a:r>
              <a:rPr lang="de-DE" dirty="0" smtClean="0"/>
              <a:t>2011</a:t>
            </a:r>
          </a:p>
          <a:p>
            <a:r>
              <a:rPr lang="de-DE" dirty="0" smtClean="0"/>
              <a:t>29.80</a:t>
            </a:r>
            <a:endParaRPr lang="en-GB" dirty="0"/>
          </a:p>
        </p:txBody>
      </p:sp>
      <p:sp>
        <p:nvSpPr>
          <p:cNvPr id="4" name="Inhaltsplatzhalter 3"/>
          <p:cNvSpPr>
            <a:spLocks noGrp="1"/>
          </p:cNvSpPr>
          <p:nvPr>
            <p:ph sz="half" idx="2"/>
          </p:nvPr>
        </p:nvSpPr>
        <p:spPr/>
        <p:txBody>
          <a:bodyPr/>
          <a:lstStyle/>
          <a:p>
            <a:endParaRPr lang="en-GB"/>
          </a:p>
        </p:txBody>
      </p:sp>
      <p:pic>
        <p:nvPicPr>
          <p:cNvPr id="1026" name="Picture 2" descr="https://www.orellkarto.ch/images/content/referenzen/Kanton-Zug-Wander-Velokar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539526"/>
            <a:ext cx="6336704" cy="474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55733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Zug – the Bike All Terrain</a:t>
            </a:r>
            <a:endParaRPr lang="en-GB" dirty="0"/>
          </a:p>
        </p:txBody>
      </p:sp>
      <p:sp>
        <p:nvSpPr>
          <p:cNvPr id="3" name="Inhaltsplatzhalter 2"/>
          <p:cNvSpPr>
            <a:spLocks noGrp="1"/>
          </p:cNvSpPr>
          <p:nvPr>
            <p:ph sz="half" idx="1"/>
          </p:nvPr>
        </p:nvSpPr>
        <p:spPr/>
        <p:txBody>
          <a:bodyPr/>
          <a:lstStyle/>
          <a:p>
            <a:r>
              <a:rPr lang="en-GB" dirty="0" smtClean="0"/>
              <a:t>New bike </a:t>
            </a:r>
            <a:r>
              <a:rPr lang="en-GB" dirty="0"/>
              <a:t>map</a:t>
            </a:r>
          </a:p>
          <a:p>
            <a:r>
              <a:rPr lang="en-GB" dirty="0" smtClean="0"/>
              <a:t>Free</a:t>
            </a:r>
          </a:p>
          <a:p>
            <a:r>
              <a:rPr lang="de-DE" dirty="0" smtClean="0"/>
              <a:t>Zug Tourismus</a:t>
            </a:r>
            <a:endParaRPr lang="en-GB" dirty="0" smtClean="0"/>
          </a:p>
        </p:txBody>
      </p:sp>
      <p:sp>
        <p:nvSpPr>
          <p:cNvPr id="4" name="Inhaltsplatzhalter 3"/>
          <p:cNvSpPr>
            <a:spLocks noGrp="1"/>
          </p:cNvSpPr>
          <p:nvPr>
            <p:ph sz="half" idx="2"/>
          </p:nvPr>
        </p:nvSpPr>
        <p:spPr/>
        <p:txBody>
          <a:bodyPr/>
          <a:lstStyle/>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556792"/>
            <a:ext cx="53975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791208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Bicycle Equipment</a:t>
            </a:r>
            <a:endParaRPr lang="en-GB" noProof="0" dirty="0"/>
          </a:p>
        </p:txBody>
      </p:sp>
      <p:sp>
        <p:nvSpPr>
          <p:cNvPr id="4" name="Inhaltsplatzhalter 3"/>
          <p:cNvSpPr>
            <a:spLocks noGrp="1"/>
          </p:cNvSpPr>
          <p:nvPr>
            <p:ph idx="1"/>
          </p:nvPr>
        </p:nvSpPr>
        <p:spPr/>
        <p:txBody>
          <a:bodyPr/>
          <a:lstStyle/>
          <a:p>
            <a:endParaRPr lang="en-GB"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92" t="4215" r="5895" b="50259"/>
          <a:stretch/>
        </p:blipFill>
        <p:spPr bwMode="auto">
          <a:xfrm>
            <a:off x="1228339" y="1513113"/>
            <a:ext cx="6800045" cy="4868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6842" y="1844824"/>
            <a:ext cx="1295181" cy="923330"/>
          </a:xfrm>
          <a:prstGeom prst="rect">
            <a:avLst/>
          </a:prstGeom>
          <a:solidFill>
            <a:schemeClr val="accent2">
              <a:lumMod val="60000"/>
              <a:lumOff val="40000"/>
            </a:schemeClr>
          </a:solidFill>
        </p:spPr>
        <p:txBody>
          <a:bodyPr wrap="square" rtlCol="0">
            <a:spAutoFit/>
          </a:bodyPr>
          <a:lstStyle/>
          <a:p>
            <a:pPr algn="ctr"/>
            <a:r>
              <a:rPr lang="en-GB" b="1" dirty="0" smtClean="0"/>
              <a:t>light (at night or bad sight)</a:t>
            </a:r>
            <a:endParaRPr lang="en-GB" b="1" dirty="0"/>
          </a:p>
        </p:txBody>
      </p:sp>
      <p:sp>
        <p:nvSpPr>
          <p:cNvPr id="7" name="Textfeld 6"/>
          <p:cNvSpPr txBox="1"/>
          <p:nvPr/>
        </p:nvSpPr>
        <p:spPr>
          <a:xfrm>
            <a:off x="-66843" y="2852936"/>
            <a:ext cx="1295181" cy="646331"/>
          </a:xfrm>
          <a:prstGeom prst="rect">
            <a:avLst/>
          </a:prstGeom>
          <a:solidFill>
            <a:schemeClr val="accent2">
              <a:lumMod val="60000"/>
              <a:lumOff val="40000"/>
            </a:schemeClr>
          </a:solidFill>
        </p:spPr>
        <p:txBody>
          <a:bodyPr wrap="square" rtlCol="0">
            <a:spAutoFit/>
          </a:bodyPr>
          <a:lstStyle/>
          <a:p>
            <a:pPr algn="ctr"/>
            <a:r>
              <a:rPr lang="en-GB" b="1" dirty="0" smtClean="0"/>
              <a:t>red rear reflector</a:t>
            </a:r>
            <a:endParaRPr lang="en-GB" b="1" dirty="0"/>
          </a:p>
        </p:txBody>
      </p:sp>
      <p:sp>
        <p:nvSpPr>
          <p:cNvPr id="8" name="Textfeld 7"/>
          <p:cNvSpPr txBox="1"/>
          <p:nvPr/>
        </p:nvSpPr>
        <p:spPr>
          <a:xfrm>
            <a:off x="7668344" y="3176101"/>
            <a:ext cx="1295181" cy="646331"/>
          </a:xfrm>
          <a:prstGeom prst="rect">
            <a:avLst/>
          </a:prstGeom>
          <a:solidFill>
            <a:schemeClr val="accent2">
              <a:lumMod val="60000"/>
              <a:lumOff val="40000"/>
            </a:schemeClr>
          </a:solidFill>
        </p:spPr>
        <p:txBody>
          <a:bodyPr wrap="square" rtlCol="0">
            <a:spAutoFit/>
          </a:bodyPr>
          <a:lstStyle/>
          <a:p>
            <a:pPr algn="ctr"/>
            <a:r>
              <a:rPr lang="en-GB" b="1" dirty="0" smtClean="0"/>
              <a:t>white front reflector</a:t>
            </a:r>
            <a:endParaRPr lang="en-GB" b="1" dirty="0"/>
          </a:p>
        </p:txBody>
      </p:sp>
      <p:sp>
        <p:nvSpPr>
          <p:cNvPr id="9" name="Textfeld 8"/>
          <p:cNvSpPr txBox="1"/>
          <p:nvPr/>
        </p:nvSpPr>
        <p:spPr>
          <a:xfrm>
            <a:off x="5076056" y="1525545"/>
            <a:ext cx="1152128" cy="369332"/>
          </a:xfrm>
          <a:prstGeom prst="rect">
            <a:avLst/>
          </a:prstGeom>
          <a:solidFill>
            <a:schemeClr val="accent2">
              <a:lumMod val="60000"/>
              <a:lumOff val="40000"/>
            </a:schemeClr>
          </a:solidFill>
        </p:spPr>
        <p:txBody>
          <a:bodyPr wrap="square" rtlCol="0">
            <a:spAutoFit/>
          </a:bodyPr>
          <a:lstStyle/>
          <a:p>
            <a:pPr algn="ctr"/>
            <a:r>
              <a:rPr lang="en-GB" b="1" dirty="0" smtClean="0"/>
              <a:t>brakes</a:t>
            </a:r>
            <a:endParaRPr lang="en-GB" b="1" dirty="0"/>
          </a:p>
        </p:txBody>
      </p:sp>
      <p:sp>
        <p:nvSpPr>
          <p:cNvPr id="10" name="Textfeld 9"/>
          <p:cNvSpPr txBox="1"/>
          <p:nvPr/>
        </p:nvSpPr>
        <p:spPr>
          <a:xfrm>
            <a:off x="4327842" y="6058162"/>
            <a:ext cx="1684317" cy="646331"/>
          </a:xfrm>
          <a:prstGeom prst="rect">
            <a:avLst/>
          </a:prstGeom>
          <a:solidFill>
            <a:schemeClr val="accent2">
              <a:lumMod val="60000"/>
              <a:lumOff val="40000"/>
            </a:schemeClr>
          </a:solidFill>
        </p:spPr>
        <p:txBody>
          <a:bodyPr wrap="square" rtlCol="0">
            <a:spAutoFit/>
          </a:bodyPr>
          <a:lstStyle/>
          <a:p>
            <a:pPr algn="ctr"/>
            <a:r>
              <a:rPr lang="en-GB" b="1" dirty="0" smtClean="0"/>
              <a:t>orange pedal reflector</a:t>
            </a:r>
            <a:endParaRPr lang="en-GB" b="1" dirty="0"/>
          </a:p>
        </p:txBody>
      </p:sp>
      <p:sp>
        <p:nvSpPr>
          <p:cNvPr id="11" name="Textfeld 10"/>
          <p:cNvSpPr txBox="1"/>
          <p:nvPr/>
        </p:nvSpPr>
        <p:spPr>
          <a:xfrm>
            <a:off x="7186225" y="5993569"/>
            <a:ext cx="1684317" cy="369332"/>
          </a:xfrm>
          <a:prstGeom prst="rect">
            <a:avLst/>
          </a:prstGeom>
          <a:solidFill>
            <a:schemeClr val="accent2">
              <a:lumMod val="60000"/>
              <a:lumOff val="40000"/>
            </a:schemeClr>
          </a:solidFill>
        </p:spPr>
        <p:txBody>
          <a:bodyPr wrap="square" rtlCol="0">
            <a:spAutoFit/>
          </a:bodyPr>
          <a:lstStyle/>
          <a:p>
            <a:pPr algn="ctr"/>
            <a:r>
              <a:rPr lang="en-GB" b="1" dirty="0"/>
              <a:t>tires</a:t>
            </a:r>
          </a:p>
        </p:txBody>
      </p:sp>
      <p:sp>
        <p:nvSpPr>
          <p:cNvPr id="12" name="Textfeld 11"/>
          <p:cNvSpPr txBox="1"/>
          <p:nvPr/>
        </p:nvSpPr>
        <p:spPr>
          <a:xfrm>
            <a:off x="7020753" y="1983323"/>
            <a:ext cx="1295181" cy="646331"/>
          </a:xfrm>
          <a:prstGeom prst="rect">
            <a:avLst/>
          </a:prstGeom>
          <a:solidFill>
            <a:schemeClr val="accent4">
              <a:lumMod val="60000"/>
              <a:lumOff val="40000"/>
            </a:schemeClr>
          </a:solidFill>
        </p:spPr>
        <p:txBody>
          <a:bodyPr wrap="square" rtlCol="0">
            <a:spAutoFit/>
          </a:bodyPr>
          <a:lstStyle/>
          <a:p>
            <a:pPr algn="ctr"/>
            <a:r>
              <a:rPr lang="en-GB" b="1" dirty="0" smtClean="0"/>
              <a:t>No bell</a:t>
            </a:r>
            <a:br>
              <a:rPr lang="en-GB" b="1" dirty="0" smtClean="0"/>
            </a:br>
            <a:r>
              <a:rPr lang="en-GB" b="1" dirty="0" smtClean="0"/>
              <a:t>mandatory</a:t>
            </a:r>
            <a:endParaRPr lang="en-GB" b="1" dirty="0"/>
          </a:p>
        </p:txBody>
      </p:sp>
    </p:spTree>
    <p:extLst>
      <p:ext uri="{BB962C8B-B14F-4D97-AF65-F5344CB8AC3E}">
        <p14:creationId xmlns:p14="http://schemas.microsoft.com/office/powerpoint/2010/main" val="190565246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Larissa">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1570</Words>
  <Application>Microsoft Office PowerPoint</Application>
  <PresentationFormat>Bildschirmpräsentation (4:3)</PresentationFormat>
  <Paragraphs>475</Paragraphs>
  <Slides>62</Slides>
  <Notes>55</Notes>
  <HiddenSlides>26</HiddenSlides>
  <MMClips>0</MMClips>
  <ScaleCrop>false</ScaleCrop>
  <HeadingPairs>
    <vt:vector size="4" baseType="variant">
      <vt:variant>
        <vt:lpstr>Design</vt:lpstr>
      </vt:variant>
      <vt:variant>
        <vt:i4>1</vt:i4>
      </vt:variant>
      <vt:variant>
        <vt:lpstr>Folientitel</vt:lpstr>
      </vt:variant>
      <vt:variant>
        <vt:i4>62</vt:i4>
      </vt:variant>
    </vt:vector>
  </HeadingPairs>
  <TitlesOfParts>
    <vt:vector size="63" baseType="lpstr">
      <vt:lpstr>Larissa</vt:lpstr>
      <vt:lpstr>Cycling in Switzerland  – Safe and Sound</vt:lpstr>
      <vt:lpstr>Micha Bräuer </vt:lpstr>
      <vt:lpstr>Pro Velo Zug </vt:lpstr>
      <vt:lpstr>Summary</vt:lpstr>
      <vt:lpstr>www.velo-initiative.ch</vt:lpstr>
      <vt:lpstr>Velafrica</vt:lpstr>
      <vt:lpstr>Maps</vt:lpstr>
      <vt:lpstr>Zug – the Bike All Terrain</vt:lpstr>
      <vt:lpstr>Bicycle Equipment</vt:lpstr>
      <vt:lpstr>madevisible.swiss</vt:lpstr>
      <vt:lpstr>E-Bikes</vt:lpstr>
      <vt:lpstr>E-Bikes</vt:lpstr>
      <vt:lpstr>Bike lock</vt:lpstr>
      <vt:lpstr>Distance</vt:lpstr>
      <vt:lpstr>Distance</vt:lpstr>
      <vt:lpstr>www.1m50.ch</vt:lpstr>
      <vt:lpstr>Helmet</vt:lpstr>
      <vt:lpstr>Signals</vt:lpstr>
      <vt:lpstr>Signals</vt:lpstr>
      <vt:lpstr>Signal Quiz</vt:lpstr>
      <vt:lpstr>Signal Quiz</vt:lpstr>
      <vt:lpstr> Tutoring for Municipal Authorities </vt:lpstr>
      <vt:lpstr>Priority Rules</vt:lpstr>
      <vt:lpstr>Examples</vt:lpstr>
      <vt:lpstr>Priority Rules</vt:lpstr>
      <vt:lpstr>Priority Rules</vt:lpstr>
      <vt:lpstr>Examples</vt:lpstr>
      <vt:lpstr>Examples</vt:lpstr>
      <vt:lpstr>Examples</vt:lpstr>
      <vt:lpstr>Priority Rules</vt:lpstr>
      <vt:lpstr>Priority Rules</vt:lpstr>
      <vt:lpstr>Examples</vt:lpstr>
      <vt:lpstr>Examples</vt:lpstr>
      <vt:lpstr>Dotted Lines</vt:lpstr>
      <vt:lpstr>Solid Line</vt:lpstr>
      <vt:lpstr>Velosack</vt:lpstr>
      <vt:lpstr>On its way: Ignoring Red Lights</vt:lpstr>
      <vt:lpstr>Roundabout </vt:lpstr>
      <vt:lpstr>Dead Angle</vt:lpstr>
      <vt:lpstr>Dead Angle</vt:lpstr>
      <vt:lpstr>Dead Angle</vt:lpstr>
      <vt:lpstr>Dead Angle: Lethal Danger</vt:lpstr>
      <vt:lpstr>Dead Angle: Avoid</vt:lpstr>
      <vt:lpstr>Tips</vt:lpstr>
      <vt:lpstr>Apps and blogs</vt:lpstr>
      <vt:lpstr>Links</vt:lpstr>
      <vt:lpstr>Cycling with Children </vt:lpstr>
      <vt:lpstr>Visual</vt:lpstr>
      <vt:lpstr>Auditive</vt:lpstr>
      <vt:lpstr>Motoric</vt:lpstr>
      <vt:lpstr>Emotional</vt:lpstr>
      <vt:lpstr>Intellectual</vt:lpstr>
      <vt:lpstr>Role Model</vt:lpstr>
      <vt:lpstr>Games</vt:lpstr>
      <vt:lpstr>Start and count the fingers</vt:lpstr>
      <vt:lpstr>Who stops closest to the line? Who arrives last at the line?</vt:lpstr>
      <vt:lpstr>Slalom</vt:lpstr>
      <vt:lpstr>Slalom Praxis</vt:lpstr>
      <vt:lpstr>Questions?</vt:lpstr>
      <vt:lpstr>Pop Quiz</vt:lpstr>
      <vt:lpstr>Links: braeuer.ch/download/cycling.pptx</vt:lpstr>
      <vt:lpstr>Bike Rentals </vt:lpstr>
    </vt:vector>
  </TitlesOfParts>
  <Manager>Andreas Hägi</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Theorie Velofahrkurse</dc:title>
  <dc:creator>ah</dc:creator>
  <cp:keywords>Pro Velo Zug</cp:keywords>
  <dc:description>Grundlagentheorie für Eltern</dc:description>
  <cp:lastModifiedBy>BRM</cp:lastModifiedBy>
  <cp:revision>258</cp:revision>
  <cp:lastPrinted>2018-05-23T09:05:21Z</cp:lastPrinted>
  <dcterms:created xsi:type="dcterms:W3CDTF">2011-04-22T15:03:58Z</dcterms:created>
  <dcterms:modified xsi:type="dcterms:W3CDTF">2018-05-28T07:19:44Z</dcterms:modified>
</cp:coreProperties>
</file>